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sap Medium" panose="020B0604020202020204" charset="0"/>
      <p:regular r:id="rId31"/>
    </p:embeddedFont>
    <p:embeddedFont>
      <p:font typeface="Muli" panose="020B0604020202020204" charset="0"/>
      <p:regular r:id="rId32"/>
    </p:embeddedFont>
    <p:embeddedFont>
      <p:font typeface="Muli Bold" panose="020B0604020202020204" charset="0"/>
      <p:regular r:id="rId33"/>
    </p:embeddedFont>
    <p:embeddedFont>
      <p:font typeface="Muli Bold Italics" panose="020B0604020202020204" charset="0"/>
      <p:regular r:id="rId34"/>
    </p:embeddedFont>
    <p:embeddedFont>
      <p:font typeface="Muli Italics" panose="020B0604020202020204" charset="0"/>
      <p:regular r:id="rId35"/>
    </p:embeddedFont>
    <p:embeddedFont>
      <p:font typeface="Muli Semi-Bold" panose="020B0604020202020204" charset="0"/>
      <p:regular r:id="rId36"/>
    </p:embeddedFont>
    <p:embeddedFont>
      <p:font typeface="Muli Semi-Bold Italics" panose="020B0604020202020204" charset="0"/>
      <p:regular r:id="rId37"/>
    </p:embeddedFont>
    <p:embeddedFont>
      <p:font typeface="Noto Serif Display" panose="020B06040202020202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42992" y="-8517227"/>
            <a:ext cx="11432615" cy="11411829"/>
          </a:xfrm>
          <a:custGeom>
            <a:avLst/>
            <a:gdLst/>
            <a:ahLst/>
            <a:cxnLst/>
            <a:rect l="l" t="t" r="r" b="b"/>
            <a:pathLst>
              <a:path w="11432615" h="11411829">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768833"/>
            <a:ext cx="2178727" cy="2050567"/>
          </a:xfrm>
          <a:custGeom>
            <a:avLst/>
            <a:gdLst/>
            <a:ahLst/>
            <a:cxnLst/>
            <a:rect l="l" t="t" r="r" b="b"/>
            <a:pathLst>
              <a:path w="2178727" h="2050567">
                <a:moveTo>
                  <a:pt x="0" y="0"/>
                </a:moveTo>
                <a:lnTo>
                  <a:pt x="2178727" y="0"/>
                </a:lnTo>
                <a:lnTo>
                  <a:pt x="2178727" y="2050567"/>
                </a:lnTo>
                <a:lnTo>
                  <a:pt x="0" y="2050567"/>
                </a:lnTo>
                <a:lnTo>
                  <a:pt x="0" y="0"/>
                </a:lnTo>
                <a:close/>
              </a:path>
            </a:pathLst>
          </a:custGeom>
          <a:blipFill>
            <a:blip r:embed="rId4"/>
            <a:stretch>
              <a:fillRect/>
            </a:stretch>
          </a:blipFill>
        </p:spPr>
      </p:sp>
      <p:sp>
        <p:nvSpPr>
          <p:cNvPr id="4" name="TextBox 4"/>
          <p:cNvSpPr txBox="1"/>
          <p:nvPr/>
        </p:nvSpPr>
        <p:spPr>
          <a:xfrm>
            <a:off x="3752307" y="1215077"/>
            <a:ext cx="7733011" cy="1091405"/>
          </a:xfrm>
          <a:prstGeom prst="rect">
            <a:avLst/>
          </a:prstGeom>
        </p:spPr>
        <p:txBody>
          <a:bodyPr lIns="0" tIns="0" rIns="0" bIns="0" rtlCol="0" anchor="t">
            <a:spAutoFit/>
          </a:bodyPr>
          <a:lstStyle/>
          <a:p>
            <a:pPr algn="ctr">
              <a:lnSpc>
                <a:spcPts val="4418"/>
              </a:lnSpc>
            </a:pPr>
            <a:r>
              <a:rPr lang="en-US" sz="3156">
                <a:solidFill>
                  <a:srgbClr val="000000"/>
                </a:solidFill>
                <a:latin typeface="Muli"/>
                <a:ea typeface="Muli"/>
                <a:cs typeface="Muli"/>
                <a:sym typeface="Muli"/>
              </a:rPr>
              <a:t>TRƯỜNG ĐẠI HỌC THỦ ĐÔ HÀ NỘI </a:t>
            </a:r>
          </a:p>
          <a:p>
            <a:pPr algn="ctr">
              <a:lnSpc>
                <a:spcPts val="4418"/>
              </a:lnSpc>
              <a:spcBef>
                <a:spcPct val="0"/>
              </a:spcBef>
            </a:pPr>
            <a:r>
              <a:rPr lang="en-US" sz="3156" b="1">
                <a:solidFill>
                  <a:srgbClr val="000000"/>
                </a:solidFill>
                <a:latin typeface="Muli Bold"/>
                <a:ea typeface="Muli Bold"/>
                <a:cs typeface="Muli Bold"/>
                <a:sym typeface="Muli Bold"/>
              </a:rPr>
              <a:t>KHOA TOÁN - CÔNG NGHỆ THÔNG TIN</a:t>
            </a:r>
            <a:r>
              <a:rPr lang="en-US" sz="3156">
                <a:solidFill>
                  <a:srgbClr val="000000"/>
                </a:solidFill>
                <a:latin typeface="Muli"/>
                <a:ea typeface="Muli"/>
                <a:cs typeface="Muli"/>
                <a:sym typeface="Muli"/>
              </a:rPr>
              <a:t> </a:t>
            </a:r>
          </a:p>
        </p:txBody>
      </p:sp>
      <p:sp>
        <p:nvSpPr>
          <p:cNvPr id="5" name="TextBox 5"/>
          <p:cNvSpPr txBox="1"/>
          <p:nvPr/>
        </p:nvSpPr>
        <p:spPr>
          <a:xfrm>
            <a:off x="4113670" y="3060588"/>
            <a:ext cx="10060661" cy="1301146"/>
          </a:xfrm>
          <a:prstGeom prst="rect">
            <a:avLst/>
          </a:prstGeom>
        </p:spPr>
        <p:txBody>
          <a:bodyPr lIns="0" tIns="0" rIns="0" bIns="0" rtlCol="0" anchor="t">
            <a:spAutoFit/>
          </a:bodyPr>
          <a:lstStyle/>
          <a:p>
            <a:pPr algn="ctr">
              <a:lnSpc>
                <a:spcPts val="5205"/>
              </a:lnSpc>
            </a:pPr>
            <a:r>
              <a:rPr lang="en-US" sz="3718" b="1">
                <a:solidFill>
                  <a:srgbClr val="000000"/>
                </a:solidFill>
                <a:latin typeface="Muli Bold"/>
                <a:ea typeface="Muli Bold"/>
                <a:cs typeface="Muli Bold"/>
                <a:sym typeface="Muli Bold"/>
              </a:rPr>
              <a:t>BÁO CÁO TỔNG KẾT </a:t>
            </a:r>
          </a:p>
          <a:p>
            <a:pPr algn="ctr">
              <a:lnSpc>
                <a:spcPts val="5205"/>
              </a:lnSpc>
              <a:spcBef>
                <a:spcPct val="0"/>
              </a:spcBef>
            </a:pPr>
            <a:r>
              <a:rPr lang="en-US" sz="3718" b="1">
                <a:solidFill>
                  <a:srgbClr val="000000"/>
                </a:solidFill>
                <a:latin typeface="Muli Bold"/>
                <a:ea typeface="Muli Bold"/>
                <a:cs typeface="Muli Bold"/>
                <a:sym typeface="Muli Bold"/>
              </a:rPr>
              <a:t>ĐỀ TÀI SINH VIÊN NGHIÊN CỨU KHOA HỌC</a:t>
            </a:r>
            <a:r>
              <a:rPr lang="en-US" sz="3718">
                <a:solidFill>
                  <a:srgbClr val="000000"/>
                </a:solidFill>
                <a:latin typeface="Muli"/>
                <a:ea typeface="Muli"/>
                <a:cs typeface="Muli"/>
                <a:sym typeface="Muli"/>
              </a:rPr>
              <a:t> </a:t>
            </a:r>
          </a:p>
        </p:txBody>
      </p:sp>
      <p:sp>
        <p:nvSpPr>
          <p:cNvPr id="6" name="TextBox 6"/>
          <p:cNvSpPr txBox="1"/>
          <p:nvPr/>
        </p:nvSpPr>
        <p:spPr>
          <a:xfrm>
            <a:off x="3939381" y="4569470"/>
            <a:ext cx="10409238" cy="679520"/>
          </a:xfrm>
          <a:prstGeom prst="rect">
            <a:avLst/>
          </a:prstGeom>
        </p:spPr>
        <p:txBody>
          <a:bodyPr lIns="0" tIns="0" rIns="0" bIns="0" rtlCol="0" anchor="t">
            <a:spAutoFit/>
          </a:bodyPr>
          <a:lstStyle/>
          <a:p>
            <a:pPr algn="ctr">
              <a:lnSpc>
                <a:spcPts val="5596"/>
              </a:lnSpc>
              <a:spcBef>
                <a:spcPct val="0"/>
              </a:spcBef>
            </a:pPr>
            <a:r>
              <a:rPr lang="en-US" sz="3997" b="1">
                <a:solidFill>
                  <a:srgbClr val="000000"/>
                </a:solidFill>
                <a:latin typeface="Muli Bold"/>
                <a:ea typeface="Muli Bold"/>
                <a:cs typeface="Muli Bold"/>
                <a:sym typeface="Muli Bold"/>
              </a:rPr>
              <a:t>TÊN ĐỀ TÀI : Trang web quảng bá Hạ Long</a:t>
            </a:r>
          </a:p>
        </p:txBody>
      </p:sp>
      <p:sp>
        <p:nvSpPr>
          <p:cNvPr id="7" name="TextBox 7"/>
          <p:cNvSpPr txBox="1"/>
          <p:nvPr/>
        </p:nvSpPr>
        <p:spPr>
          <a:xfrm>
            <a:off x="1028700" y="5515690"/>
            <a:ext cx="10015759" cy="3430222"/>
          </a:xfrm>
          <a:prstGeom prst="rect">
            <a:avLst/>
          </a:prstGeom>
        </p:spPr>
        <p:txBody>
          <a:bodyPr lIns="0" tIns="0" rIns="0" bIns="0" rtlCol="0" anchor="t">
            <a:spAutoFit/>
          </a:bodyPr>
          <a:lstStyle/>
          <a:p>
            <a:pPr algn="l">
              <a:lnSpc>
                <a:spcPts val="3922"/>
              </a:lnSpc>
            </a:pPr>
            <a:r>
              <a:rPr lang="en-US" sz="2801">
                <a:solidFill>
                  <a:srgbClr val="000000"/>
                </a:solidFill>
                <a:latin typeface="Muli"/>
                <a:ea typeface="Muli"/>
                <a:cs typeface="Muli"/>
                <a:sym typeface="Muli"/>
              </a:rPr>
              <a:t>SINH VIÊN THỰC HIỆN :</a:t>
            </a:r>
          </a:p>
          <a:p>
            <a:pPr marL="604840" lvl="1" indent="-302420" algn="l">
              <a:lnSpc>
                <a:spcPts val="3922"/>
              </a:lnSpc>
              <a:buFont typeface="Arial"/>
              <a:buChar char="•"/>
            </a:pPr>
            <a:r>
              <a:rPr lang="en-US" sz="2801">
                <a:solidFill>
                  <a:srgbClr val="000000"/>
                </a:solidFill>
                <a:latin typeface="Muli"/>
                <a:ea typeface="Muli"/>
                <a:cs typeface="Muli"/>
                <a:sym typeface="Muli"/>
              </a:rPr>
              <a:t>1.NGUYỄN NHẬT LONG MSV : 224001811</a:t>
            </a:r>
          </a:p>
          <a:p>
            <a:pPr marL="604840" lvl="1" indent="-302420" algn="l">
              <a:lnSpc>
                <a:spcPts val="3922"/>
              </a:lnSpc>
              <a:buFont typeface="Arial"/>
              <a:buChar char="•"/>
            </a:pPr>
            <a:r>
              <a:rPr lang="en-US" sz="2801">
                <a:solidFill>
                  <a:srgbClr val="000000"/>
                </a:solidFill>
                <a:latin typeface="Muli"/>
                <a:ea typeface="Muli"/>
                <a:cs typeface="Muli"/>
                <a:sym typeface="Muli"/>
              </a:rPr>
              <a:t>2.ĐỖ ĐỨC THÀNH MSV : 224001831</a:t>
            </a:r>
          </a:p>
          <a:p>
            <a:pPr marL="604840" lvl="1" indent="-302420" algn="l">
              <a:lnSpc>
                <a:spcPts val="3922"/>
              </a:lnSpc>
              <a:buFont typeface="Arial"/>
              <a:buChar char="•"/>
            </a:pPr>
            <a:r>
              <a:rPr lang="en-US" sz="2801">
                <a:solidFill>
                  <a:srgbClr val="000000"/>
                </a:solidFill>
                <a:latin typeface="Muli"/>
                <a:ea typeface="Muli"/>
                <a:cs typeface="Muli"/>
                <a:sym typeface="Muli"/>
              </a:rPr>
              <a:t>3. CHU XUÂN MINH ĐỨC MSV : 224001782</a:t>
            </a:r>
          </a:p>
          <a:p>
            <a:pPr marL="604840" lvl="1" indent="-302420" algn="l">
              <a:lnSpc>
                <a:spcPts val="3922"/>
              </a:lnSpc>
              <a:buFont typeface="Arial"/>
              <a:buChar char="•"/>
            </a:pPr>
            <a:r>
              <a:rPr lang="en-US" sz="2801">
                <a:solidFill>
                  <a:srgbClr val="000000"/>
                </a:solidFill>
                <a:latin typeface="Muli"/>
                <a:ea typeface="Muli"/>
                <a:cs typeface="Muli"/>
                <a:sym typeface="Muli"/>
              </a:rPr>
              <a:t>4 NGÔ ĐỨC ANH MSV : 224001768</a:t>
            </a:r>
          </a:p>
          <a:p>
            <a:pPr marL="604840" lvl="1" indent="-302420" algn="l">
              <a:lnSpc>
                <a:spcPts val="3922"/>
              </a:lnSpc>
              <a:buFont typeface="Arial"/>
              <a:buChar char="•"/>
            </a:pPr>
            <a:r>
              <a:rPr lang="en-US" sz="2801">
                <a:solidFill>
                  <a:srgbClr val="000000"/>
                </a:solidFill>
                <a:latin typeface="Muli"/>
                <a:ea typeface="Muli"/>
                <a:cs typeface="Muli"/>
                <a:sym typeface="Muli"/>
              </a:rPr>
              <a:t>5. VŨ THÁI BÌNH AN MSV :224001762</a:t>
            </a:r>
          </a:p>
          <a:p>
            <a:pPr algn="ctr">
              <a:lnSpc>
                <a:spcPts val="3922"/>
              </a:lnSpc>
              <a:spcBef>
                <a:spcPct val="0"/>
              </a:spcBef>
            </a:pPr>
            <a:endParaRPr lang="en-US" sz="2801">
              <a:solidFill>
                <a:srgbClr val="000000"/>
              </a:solidFill>
              <a:latin typeface="Muli"/>
              <a:ea typeface="Muli"/>
              <a:cs typeface="Muli"/>
              <a:sym typeface="Muli"/>
            </a:endParaRPr>
          </a:p>
        </p:txBody>
      </p:sp>
      <p:sp>
        <p:nvSpPr>
          <p:cNvPr id="8" name="TextBox 8"/>
          <p:cNvSpPr txBox="1"/>
          <p:nvPr/>
        </p:nvSpPr>
        <p:spPr>
          <a:xfrm>
            <a:off x="6036579" y="9098313"/>
            <a:ext cx="11702158" cy="738845"/>
          </a:xfrm>
          <a:prstGeom prst="rect">
            <a:avLst/>
          </a:prstGeom>
        </p:spPr>
        <p:txBody>
          <a:bodyPr lIns="0" tIns="0" rIns="0" bIns="0" rtlCol="0" anchor="t">
            <a:spAutoFit/>
          </a:bodyPr>
          <a:lstStyle/>
          <a:p>
            <a:pPr algn="ctr">
              <a:lnSpc>
                <a:spcPts val="6001"/>
              </a:lnSpc>
              <a:spcBef>
                <a:spcPct val="0"/>
              </a:spcBef>
            </a:pPr>
            <a:r>
              <a:rPr lang="en-US" sz="4286" b="1">
                <a:solidFill>
                  <a:srgbClr val="000000"/>
                </a:solidFill>
                <a:latin typeface="Muli Bold"/>
                <a:ea typeface="Muli Bold"/>
                <a:cs typeface="Muli Bold"/>
                <a:sym typeface="Muli Bold"/>
              </a:rPr>
              <a:t>GIẢNG VIÊN HƯỚNG DẪN : Trần Thu Phương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4479" r="-447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522" y="1148771"/>
            <a:ext cx="18797045" cy="7797178"/>
          </a:xfrm>
          <a:custGeom>
            <a:avLst/>
            <a:gdLst/>
            <a:ahLst/>
            <a:cxnLst/>
            <a:rect l="l" t="t" r="r" b="b"/>
            <a:pathLst>
              <a:path w="18797045" h="7797178">
                <a:moveTo>
                  <a:pt x="0" y="0"/>
                </a:moveTo>
                <a:lnTo>
                  <a:pt x="18797044" y="0"/>
                </a:lnTo>
                <a:lnTo>
                  <a:pt x="18797044" y="7797178"/>
                </a:lnTo>
                <a:lnTo>
                  <a:pt x="0" y="7797178"/>
                </a:lnTo>
                <a:lnTo>
                  <a:pt x="0" y="0"/>
                </a:lnTo>
                <a:close/>
              </a:path>
            </a:pathLst>
          </a:custGeom>
          <a:blipFill>
            <a:blip r:embed="rId2"/>
            <a:stretch>
              <a:fillRect t="-2529" b="-746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20239"/>
            <a:ext cx="19142229" cy="8396043"/>
          </a:xfrm>
          <a:custGeom>
            <a:avLst/>
            <a:gdLst/>
            <a:ahLst/>
            <a:cxnLst/>
            <a:rect l="l" t="t" r="r" b="b"/>
            <a:pathLst>
              <a:path w="19142229" h="8396043">
                <a:moveTo>
                  <a:pt x="0" y="0"/>
                </a:moveTo>
                <a:lnTo>
                  <a:pt x="19142229" y="0"/>
                </a:lnTo>
                <a:lnTo>
                  <a:pt x="19142229" y="8396043"/>
                </a:lnTo>
                <a:lnTo>
                  <a:pt x="0" y="8396043"/>
                </a:lnTo>
                <a:lnTo>
                  <a:pt x="0" y="0"/>
                </a:lnTo>
                <a:close/>
              </a:path>
            </a:pathLst>
          </a:custGeom>
          <a:blipFill>
            <a:blip r:embed="rId2"/>
            <a:stretch>
              <a:fillRect t="-2010" b="-201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8660"/>
            <a:ext cx="18288000" cy="8549640"/>
          </a:xfrm>
          <a:custGeom>
            <a:avLst/>
            <a:gdLst/>
            <a:ahLst/>
            <a:cxnLst/>
            <a:rect l="l" t="t" r="r" b="b"/>
            <a:pathLst>
              <a:path w="18288000" h="8549640">
                <a:moveTo>
                  <a:pt x="0" y="0"/>
                </a:moveTo>
                <a:lnTo>
                  <a:pt x="18288000" y="0"/>
                </a:lnTo>
                <a:lnTo>
                  <a:pt x="18288000" y="8549640"/>
                </a:lnTo>
                <a:lnTo>
                  <a:pt x="0" y="8549640"/>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88494" y="5571317"/>
            <a:ext cx="710518" cy="533640"/>
          </a:xfrm>
          <a:custGeom>
            <a:avLst/>
            <a:gdLst/>
            <a:ahLst/>
            <a:cxnLst/>
            <a:rect l="l" t="t" r="r" b="b"/>
            <a:pathLst>
              <a:path w="710518" h="533640">
                <a:moveTo>
                  <a:pt x="0" y="0"/>
                </a:moveTo>
                <a:lnTo>
                  <a:pt x="710517" y="0"/>
                </a:lnTo>
                <a:lnTo>
                  <a:pt x="710517" y="533641"/>
                </a:lnTo>
                <a:lnTo>
                  <a:pt x="0" y="5336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344697" y="5705838"/>
            <a:ext cx="722672" cy="720044"/>
          </a:xfrm>
          <a:custGeom>
            <a:avLst/>
            <a:gdLst/>
            <a:ahLst/>
            <a:cxnLst/>
            <a:rect l="l" t="t" r="r" b="b"/>
            <a:pathLst>
              <a:path w="722672" h="720044">
                <a:moveTo>
                  <a:pt x="0" y="0"/>
                </a:moveTo>
                <a:lnTo>
                  <a:pt x="722672" y="0"/>
                </a:lnTo>
                <a:lnTo>
                  <a:pt x="722672" y="720044"/>
                </a:lnTo>
                <a:lnTo>
                  <a:pt x="0" y="720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921137" y="5811176"/>
            <a:ext cx="847997" cy="560602"/>
          </a:xfrm>
          <a:custGeom>
            <a:avLst/>
            <a:gdLst/>
            <a:ahLst/>
            <a:cxnLst/>
            <a:rect l="l" t="t" r="r" b="b"/>
            <a:pathLst>
              <a:path w="847997" h="560602">
                <a:moveTo>
                  <a:pt x="0" y="0"/>
                </a:moveTo>
                <a:lnTo>
                  <a:pt x="847997" y="0"/>
                </a:lnTo>
                <a:lnTo>
                  <a:pt x="847997" y="560602"/>
                </a:lnTo>
                <a:lnTo>
                  <a:pt x="0" y="5606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958041" y="2859015"/>
            <a:ext cx="11301259" cy="5424604"/>
          </a:xfrm>
          <a:custGeom>
            <a:avLst/>
            <a:gdLst/>
            <a:ahLst/>
            <a:cxnLst/>
            <a:rect l="l" t="t" r="r" b="b"/>
            <a:pathLst>
              <a:path w="11301259" h="5424604">
                <a:moveTo>
                  <a:pt x="0" y="0"/>
                </a:moveTo>
                <a:lnTo>
                  <a:pt x="11301259" y="0"/>
                </a:lnTo>
                <a:lnTo>
                  <a:pt x="11301259" y="5424604"/>
                </a:lnTo>
                <a:lnTo>
                  <a:pt x="0" y="5424604"/>
                </a:lnTo>
                <a:lnTo>
                  <a:pt x="0" y="0"/>
                </a:lnTo>
                <a:close/>
              </a:path>
            </a:pathLst>
          </a:custGeom>
          <a:blipFill>
            <a:blip r:embed="rId10"/>
            <a:stretch>
              <a:fillRect/>
            </a:stretch>
          </a:blipFill>
        </p:spPr>
      </p:sp>
      <p:sp>
        <p:nvSpPr>
          <p:cNvPr id="7" name="TextBox 7"/>
          <p:cNvSpPr txBox="1"/>
          <p:nvPr/>
        </p:nvSpPr>
        <p:spPr>
          <a:xfrm>
            <a:off x="361336" y="480407"/>
            <a:ext cx="7344697" cy="2095254"/>
          </a:xfrm>
          <a:prstGeom prst="rect">
            <a:avLst/>
          </a:prstGeom>
        </p:spPr>
        <p:txBody>
          <a:bodyPr lIns="0" tIns="0" rIns="0" bIns="0" rtlCol="0" anchor="t">
            <a:spAutoFit/>
          </a:bodyPr>
          <a:lstStyle/>
          <a:p>
            <a:pPr>
              <a:spcBef>
                <a:spcPct val="0"/>
              </a:spcBef>
            </a:pPr>
            <a:r>
              <a:rPr lang="en-US" sz="2800" dirty="0">
                <a:solidFill>
                  <a:srgbClr val="000000"/>
                </a:solidFill>
                <a:latin typeface="Muli"/>
                <a:ea typeface="Muli"/>
                <a:cs typeface="Muli"/>
                <a:sym typeface="Muli"/>
              </a:rPr>
              <a:t>- Trang </a:t>
            </a:r>
            <a:r>
              <a:rPr lang="en-US" sz="2800" dirty="0" err="1">
                <a:solidFill>
                  <a:srgbClr val="000000"/>
                </a:solidFill>
                <a:latin typeface="Muli"/>
                <a:ea typeface="Muli"/>
                <a:cs typeface="Muli"/>
                <a:sym typeface="Muli"/>
              </a:rPr>
              <a:t>danh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phòng</a:t>
            </a:r>
            <a:r>
              <a:rPr lang="en-US" sz="2800" dirty="0">
                <a:solidFill>
                  <a:srgbClr val="000000"/>
                </a:solidFill>
                <a:latin typeface="Muli"/>
                <a:ea typeface="Muli"/>
                <a:cs typeface="Muli"/>
                <a:sym typeface="Muli"/>
              </a:rPr>
              <a:t>/</a:t>
            </a:r>
            <a:r>
              <a:rPr lang="en-US" sz="2800" dirty="0" err="1">
                <a:solidFill>
                  <a:srgbClr val="000000"/>
                </a:solidFill>
                <a:latin typeface="Muli"/>
                <a:ea typeface="Muli"/>
                <a:cs typeface="Muli"/>
                <a:sym typeface="Muli"/>
              </a:rPr>
              <a:t>điểm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đến</a:t>
            </a:r>
            <a:r>
              <a:rPr lang="en-US" sz="2800" dirty="0">
                <a:solidFill>
                  <a:srgbClr val="000000"/>
                </a:solidFill>
                <a:latin typeface="Muli"/>
                <a:ea typeface="Muli"/>
                <a:cs typeface="Muli"/>
                <a:sym typeface="Muli"/>
              </a:rPr>
              <a:t>/</a:t>
            </a:r>
            <a:r>
              <a:rPr lang="en-US" sz="2800" dirty="0" err="1">
                <a:solidFill>
                  <a:srgbClr val="000000"/>
                </a:solidFill>
                <a:latin typeface="Muli"/>
                <a:ea typeface="Muli"/>
                <a:cs typeface="Muli"/>
                <a:sym typeface="Muli"/>
              </a:rPr>
              <a:t>món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ăn</a:t>
            </a:r>
            <a:r>
              <a:rPr lang="en-US" sz="2800" dirty="0">
                <a:solidFill>
                  <a:srgbClr val="000000"/>
                </a:solidFill>
                <a:latin typeface="Muli"/>
                <a:ea typeface="Muli"/>
                <a:cs typeface="Muli"/>
                <a:sym typeface="Muli"/>
              </a:rPr>
              <a:t> (Room list/Attraction/Cuisine): Danh </a:t>
            </a:r>
            <a:r>
              <a:rPr lang="en-US" sz="2800" dirty="0" err="1">
                <a:solidFill>
                  <a:srgbClr val="000000"/>
                </a:solidFill>
                <a:latin typeface="Muli"/>
                <a:ea typeface="Muli"/>
                <a:cs typeface="Muli"/>
                <a:sym typeface="Muli"/>
              </a:rPr>
              <a:t>sách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phòng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điểm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tham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quan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món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ăn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với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ảnh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minh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họa</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mô</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tả</a:t>
            </a:r>
            <a:r>
              <a:rPr lang="en-US" sz="2800" dirty="0">
                <a:solidFill>
                  <a:srgbClr val="000000"/>
                </a:solidFill>
                <a:latin typeface="Muli"/>
                <a:ea typeface="Muli"/>
                <a:cs typeface="Muli"/>
                <a:sym typeface="Muli"/>
              </a:rPr>
              <a:t>.</a:t>
            </a:r>
          </a:p>
          <a:p>
            <a:pPr algn="ctr">
              <a:lnSpc>
                <a:spcPts val="3119"/>
              </a:lnSpc>
              <a:spcBef>
                <a:spcPct val="0"/>
              </a:spcBef>
            </a:pPr>
            <a:endParaRPr lang="en-US" sz="2399" dirty="0">
              <a:solidFill>
                <a:srgbClr val="000000"/>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7240"/>
            <a:ext cx="18288000" cy="8732520"/>
          </a:xfrm>
          <a:custGeom>
            <a:avLst/>
            <a:gdLst/>
            <a:ahLst/>
            <a:cxnLst/>
            <a:rect l="l" t="t" r="r" b="b"/>
            <a:pathLst>
              <a:path w="18288000" h="8732520">
                <a:moveTo>
                  <a:pt x="0" y="0"/>
                </a:moveTo>
                <a:lnTo>
                  <a:pt x="18288000" y="0"/>
                </a:lnTo>
                <a:lnTo>
                  <a:pt x="18288000" y="8732520"/>
                </a:lnTo>
                <a:lnTo>
                  <a:pt x="0" y="873252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73338"/>
            <a:ext cx="18288000" cy="8740324"/>
          </a:xfrm>
          <a:custGeom>
            <a:avLst/>
            <a:gdLst/>
            <a:ahLst/>
            <a:cxnLst/>
            <a:rect l="l" t="t" r="r" b="b"/>
            <a:pathLst>
              <a:path w="18288000" h="8740324">
                <a:moveTo>
                  <a:pt x="0" y="0"/>
                </a:moveTo>
                <a:lnTo>
                  <a:pt x="18288000" y="0"/>
                </a:lnTo>
                <a:lnTo>
                  <a:pt x="18288000" y="8740324"/>
                </a:lnTo>
                <a:lnTo>
                  <a:pt x="0" y="8740324"/>
                </a:lnTo>
                <a:lnTo>
                  <a:pt x="0" y="0"/>
                </a:lnTo>
                <a:close/>
              </a:path>
            </a:pathLst>
          </a:custGeom>
          <a:blipFill>
            <a:blip r:embed="rId2"/>
            <a:stretch>
              <a:fillRect t="-86" b="-86"/>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7184" y="188595"/>
            <a:ext cx="15413631" cy="9909810"/>
          </a:xfrm>
          <a:custGeom>
            <a:avLst/>
            <a:gdLst/>
            <a:ahLst/>
            <a:cxnLst/>
            <a:rect l="l" t="t" r="r" b="b"/>
            <a:pathLst>
              <a:path w="15413631" h="9909810">
                <a:moveTo>
                  <a:pt x="0" y="0"/>
                </a:moveTo>
                <a:lnTo>
                  <a:pt x="15413632" y="0"/>
                </a:lnTo>
                <a:lnTo>
                  <a:pt x="15413632" y="9909810"/>
                </a:lnTo>
                <a:lnTo>
                  <a:pt x="0" y="9909810"/>
                </a:lnTo>
                <a:lnTo>
                  <a:pt x="0" y="0"/>
                </a:lnTo>
                <a:close/>
              </a:path>
            </a:pathLst>
          </a:custGeom>
          <a:blipFill>
            <a:blip r:embed="rId2"/>
            <a:stretch>
              <a:fillRect r="-23342"/>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18288000" cy="8618220"/>
          </a:xfrm>
          <a:custGeom>
            <a:avLst/>
            <a:gdLst/>
            <a:ahLst/>
            <a:cxnLst/>
            <a:rect l="l" t="t" r="r" b="b"/>
            <a:pathLst>
              <a:path w="18288000" h="8618220">
                <a:moveTo>
                  <a:pt x="0" y="0"/>
                </a:moveTo>
                <a:lnTo>
                  <a:pt x="18288000" y="0"/>
                </a:lnTo>
                <a:lnTo>
                  <a:pt x="18288000" y="8618220"/>
                </a:lnTo>
                <a:lnTo>
                  <a:pt x="0" y="8618220"/>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4390"/>
            <a:ext cx="18288000" cy="8618220"/>
          </a:xfrm>
          <a:custGeom>
            <a:avLst/>
            <a:gdLst/>
            <a:ahLst/>
            <a:cxnLst/>
            <a:rect l="l" t="t" r="r" b="b"/>
            <a:pathLst>
              <a:path w="18288000" h="8618220">
                <a:moveTo>
                  <a:pt x="0" y="0"/>
                </a:moveTo>
                <a:lnTo>
                  <a:pt x="18288000" y="0"/>
                </a:lnTo>
                <a:lnTo>
                  <a:pt x="18288000" y="8618220"/>
                </a:lnTo>
                <a:lnTo>
                  <a:pt x="0" y="861822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09385" y="-6268329"/>
            <a:ext cx="11432615" cy="11411829"/>
          </a:xfrm>
          <a:custGeom>
            <a:avLst/>
            <a:gdLst/>
            <a:ahLst/>
            <a:cxnLst/>
            <a:rect l="l" t="t" r="r" b="b"/>
            <a:pathLst>
              <a:path w="11432615" h="11411829">
                <a:moveTo>
                  <a:pt x="0" y="0"/>
                </a:moveTo>
                <a:lnTo>
                  <a:pt x="11432615" y="0"/>
                </a:lnTo>
                <a:lnTo>
                  <a:pt x="11432615" y="11411829"/>
                </a:lnTo>
                <a:lnTo>
                  <a:pt x="0" y="11411829"/>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0222" y="8542936"/>
            <a:ext cx="11841808" cy="11820277"/>
          </a:xfrm>
          <a:custGeom>
            <a:avLst/>
            <a:gdLst/>
            <a:ahLst/>
            <a:cxnLst/>
            <a:rect l="l" t="t" r="r" b="b"/>
            <a:pathLst>
              <a:path w="11841808" h="11820277">
                <a:moveTo>
                  <a:pt x="0" y="0"/>
                </a:moveTo>
                <a:lnTo>
                  <a:pt x="11841808" y="0"/>
                </a:lnTo>
                <a:lnTo>
                  <a:pt x="11841808" y="11820277"/>
                </a:lnTo>
                <a:lnTo>
                  <a:pt x="0" y="11820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44139" y="458472"/>
            <a:ext cx="15561370" cy="8799828"/>
          </a:xfrm>
          <a:prstGeom prst="rect">
            <a:avLst/>
          </a:prstGeom>
        </p:spPr>
        <p:txBody>
          <a:bodyPr lIns="0" tIns="0" rIns="0" bIns="0" rtlCol="0" anchor="t">
            <a:spAutoFit/>
          </a:bodyPr>
          <a:lstStyle/>
          <a:p>
            <a:pPr algn="ctr">
              <a:lnSpc>
                <a:spcPts val="5005"/>
              </a:lnSpc>
            </a:pPr>
            <a:r>
              <a:rPr lang="en-US" sz="3850" b="1">
                <a:solidFill>
                  <a:srgbClr val="000000"/>
                </a:solidFill>
                <a:latin typeface="Muli Semi-Bold"/>
                <a:ea typeface="Muli Semi-Bold"/>
                <a:cs typeface="Muli Semi-Bold"/>
                <a:sym typeface="Muli Semi-Bold"/>
              </a:rPr>
              <a:t>MỤC LỤC</a:t>
            </a:r>
          </a:p>
          <a:p>
            <a:pPr algn="l">
              <a:lnSpc>
                <a:spcPts val="5005"/>
              </a:lnSpc>
            </a:pPr>
            <a:r>
              <a:rPr lang="en-US" sz="3850" b="1">
                <a:solidFill>
                  <a:srgbClr val="000000"/>
                </a:solidFill>
                <a:latin typeface="Muli Semi-Bold"/>
                <a:ea typeface="Muli Semi-Bold"/>
                <a:cs typeface="Muli Semi-Bold"/>
                <a:sym typeface="Muli Semi-Bold"/>
              </a:rPr>
              <a:t>1. Giới thiệu đề tài và mục tiêu</a:t>
            </a:r>
          </a:p>
          <a:p>
            <a:pPr algn="l">
              <a:lnSpc>
                <a:spcPts val="5005"/>
              </a:lnSpc>
            </a:pPr>
            <a:r>
              <a:rPr lang="en-US" sz="3850" b="1">
                <a:solidFill>
                  <a:srgbClr val="000000"/>
                </a:solidFill>
                <a:latin typeface="Muli Semi-Bold"/>
                <a:ea typeface="Muli Semi-Bold"/>
                <a:cs typeface="Muli Semi-Bold"/>
                <a:sym typeface="Muli Semi-Bold"/>
              </a:rPr>
              <a:t>2. Tổng quan về du lịch Hạ Long</a:t>
            </a:r>
          </a:p>
          <a:p>
            <a:pPr algn="l">
              <a:lnSpc>
                <a:spcPts val="5005"/>
              </a:lnSpc>
            </a:pPr>
            <a:r>
              <a:rPr lang="en-US" sz="3850" b="1">
                <a:solidFill>
                  <a:srgbClr val="000000"/>
                </a:solidFill>
                <a:latin typeface="Muli Semi-Bold"/>
                <a:ea typeface="Muli Semi-Bold"/>
                <a:cs typeface="Muli Semi-Bold"/>
                <a:sym typeface="Muli Semi-Bold"/>
              </a:rPr>
              <a:t>3. Đối tượng mục tiêu</a:t>
            </a:r>
          </a:p>
          <a:p>
            <a:pPr algn="l">
              <a:lnSpc>
                <a:spcPts val="5005"/>
              </a:lnSpc>
            </a:pPr>
            <a:r>
              <a:rPr lang="en-US" sz="3850" b="1">
                <a:solidFill>
                  <a:srgbClr val="000000"/>
                </a:solidFill>
                <a:latin typeface="Muli Semi-Bold"/>
                <a:ea typeface="Muli Semi-Bold"/>
                <a:cs typeface="Muli Semi-Bold"/>
                <a:sym typeface="Muli Semi-Bold"/>
              </a:rPr>
              <a:t>4. Phân tích yêu cầu hệ thống</a:t>
            </a:r>
          </a:p>
          <a:p>
            <a:pPr algn="l">
              <a:lnSpc>
                <a:spcPts val="5005"/>
              </a:lnSpc>
            </a:pPr>
            <a:r>
              <a:rPr lang="en-US" sz="3850" b="1">
                <a:solidFill>
                  <a:srgbClr val="000000"/>
                </a:solidFill>
                <a:latin typeface="Muli Semi-Bold"/>
                <a:ea typeface="Muli Semi-Bold"/>
                <a:cs typeface="Muli Semi-Bold"/>
                <a:sym typeface="Muli Semi-Bold"/>
              </a:rPr>
              <a:t>4.1. </a:t>
            </a:r>
            <a:r>
              <a:rPr lang="en-US" sz="3850" b="1" i="1">
                <a:solidFill>
                  <a:srgbClr val="000000"/>
                </a:solidFill>
                <a:latin typeface="Muli Semi-Bold Italics"/>
                <a:ea typeface="Muli Semi-Bold Italics"/>
                <a:cs typeface="Muli Semi-Bold Italics"/>
                <a:sym typeface="Muli Semi-Bold Italics"/>
              </a:rPr>
              <a:t>Yêu cầu chức năng</a:t>
            </a:r>
          </a:p>
          <a:p>
            <a:pPr algn="l">
              <a:lnSpc>
                <a:spcPts val="5005"/>
              </a:lnSpc>
            </a:pPr>
            <a:r>
              <a:rPr lang="en-US" sz="3850" b="1">
                <a:solidFill>
                  <a:srgbClr val="000000"/>
                </a:solidFill>
                <a:latin typeface="Muli Semi-Bold"/>
                <a:ea typeface="Muli Semi-Bold"/>
                <a:cs typeface="Muli Semi-Bold"/>
                <a:sym typeface="Muli Semi-Bold"/>
              </a:rPr>
              <a:t>4.2. </a:t>
            </a:r>
            <a:r>
              <a:rPr lang="en-US" sz="3850" b="1" i="1">
                <a:solidFill>
                  <a:srgbClr val="000000"/>
                </a:solidFill>
                <a:latin typeface="Muli Semi-Bold Italics"/>
                <a:ea typeface="Muli Semi-Bold Italics"/>
                <a:cs typeface="Muli Semi-Bold Italics"/>
                <a:sym typeface="Muli Semi-Bold Italics"/>
              </a:rPr>
              <a:t>Yêu cầu phi chức năng</a:t>
            </a:r>
          </a:p>
          <a:p>
            <a:pPr algn="l">
              <a:lnSpc>
                <a:spcPts val="5005"/>
              </a:lnSpc>
              <a:spcBef>
                <a:spcPct val="0"/>
              </a:spcBef>
            </a:pPr>
            <a:r>
              <a:rPr lang="en-US" sz="3850" b="1">
                <a:solidFill>
                  <a:srgbClr val="000000"/>
                </a:solidFill>
                <a:latin typeface="Muli Semi-Bold"/>
                <a:ea typeface="Muli Semi-Bold"/>
                <a:cs typeface="Muli Semi-Bold"/>
                <a:sym typeface="Muli Semi-Bold"/>
              </a:rPr>
              <a:t>4.3. </a:t>
            </a:r>
            <a:r>
              <a:rPr lang="en-US" sz="3850" b="1" i="1">
                <a:solidFill>
                  <a:srgbClr val="000000"/>
                </a:solidFill>
                <a:latin typeface="Muli Semi-Bold Italics"/>
                <a:ea typeface="Muli Semi-Bold Italics"/>
                <a:cs typeface="Muli Semi-Bold Italics"/>
                <a:sym typeface="Muli Semi-Bold Italics"/>
              </a:rPr>
              <a:t>Người dùng mục tiêu</a:t>
            </a:r>
          </a:p>
          <a:p>
            <a:pPr algn="l">
              <a:lnSpc>
                <a:spcPts val="5005"/>
              </a:lnSpc>
              <a:spcBef>
                <a:spcPct val="0"/>
              </a:spcBef>
            </a:pPr>
            <a:r>
              <a:rPr lang="en-US" sz="3850" b="1">
                <a:solidFill>
                  <a:srgbClr val="000000"/>
                </a:solidFill>
                <a:latin typeface="Muli Semi-Bold"/>
                <a:ea typeface="Muli Semi-Bold"/>
                <a:cs typeface="Muli Semi-Bold"/>
                <a:sym typeface="Muli Semi-Bold"/>
              </a:rPr>
              <a:t>5. Thiết kế giao diện chi tiết (UX/UI, wireframe, công nghệ front-end)</a:t>
            </a:r>
          </a:p>
          <a:p>
            <a:pPr algn="l">
              <a:lnSpc>
                <a:spcPts val="5005"/>
              </a:lnSpc>
              <a:spcBef>
                <a:spcPct val="0"/>
              </a:spcBef>
            </a:pPr>
            <a:r>
              <a:rPr lang="en-US" sz="3850" b="1">
                <a:solidFill>
                  <a:srgbClr val="000000"/>
                </a:solidFill>
                <a:latin typeface="Muli Semi-Bold"/>
                <a:ea typeface="Muli Semi-Bold"/>
                <a:cs typeface="Muli Semi-Bold"/>
                <a:sym typeface="Muli Semi-Bold"/>
              </a:rPr>
              <a:t>6. Cấu trúc thư mục, mã nguồn và giải thích thành phần chính</a:t>
            </a:r>
          </a:p>
          <a:p>
            <a:pPr algn="l">
              <a:lnSpc>
                <a:spcPts val="5005"/>
              </a:lnSpc>
              <a:spcBef>
                <a:spcPct val="0"/>
              </a:spcBef>
            </a:pPr>
            <a:r>
              <a:rPr lang="en-US" sz="3850" b="1">
                <a:solidFill>
                  <a:srgbClr val="000000"/>
                </a:solidFill>
                <a:latin typeface="Muli Semi-Bold"/>
                <a:ea typeface="Muli Semi-Bold"/>
                <a:cs typeface="Muli Semi-Bold"/>
                <a:sym typeface="Muli Semi-Bold"/>
              </a:rPr>
              <a:t>7. Kiểm thử, đánh giá trải nghiệm người dùng và hiệu suất</a:t>
            </a:r>
          </a:p>
          <a:p>
            <a:pPr algn="l">
              <a:lnSpc>
                <a:spcPts val="5005"/>
              </a:lnSpc>
              <a:spcBef>
                <a:spcPct val="0"/>
              </a:spcBef>
            </a:pPr>
            <a:r>
              <a:rPr lang="en-US" sz="3850" b="1">
                <a:solidFill>
                  <a:srgbClr val="000000"/>
                </a:solidFill>
                <a:latin typeface="Muli Semi-Bold"/>
                <a:ea typeface="Muli Semi-Bold"/>
                <a:cs typeface="Muli Semi-Bold"/>
                <a:sym typeface="Muli Semi-Bold"/>
              </a:rPr>
              <a:t>8. Bảng tiến độ thực hiện và phân công thành viên</a:t>
            </a:r>
          </a:p>
          <a:p>
            <a:pPr algn="l">
              <a:lnSpc>
                <a:spcPts val="5005"/>
              </a:lnSpc>
              <a:spcBef>
                <a:spcPct val="0"/>
              </a:spcBef>
            </a:pPr>
            <a:r>
              <a:rPr lang="en-US" sz="3850" b="1">
                <a:solidFill>
                  <a:srgbClr val="000000"/>
                </a:solidFill>
                <a:latin typeface="Muli Semi-Bold"/>
                <a:ea typeface="Muli Semi-Bold"/>
                <a:cs typeface="Muli Semi-Bold"/>
                <a:sym typeface="Muli Semi-Bold"/>
              </a:rPr>
              <a:t>9. Kết luận và hướng phát triển</a:t>
            </a:r>
          </a:p>
          <a:p>
            <a:pPr algn="l">
              <a:lnSpc>
                <a:spcPts val="5005"/>
              </a:lnSpc>
              <a:spcBef>
                <a:spcPct val="0"/>
              </a:spcBef>
            </a:pPr>
            <a:endParaRPr lang="en-US" sz="3850" b="1">
              <a:solidFill>
                <a:srgbClr val="000000"/>
              </a:solidFill>
              <a:latin typeface="Muli Semi-Bold"/>
              <a:ea typeface="Muli Semi-Bold"/>
              <a:cs typeface="Muli Semi-Bold"/>
              <a:sym typeface="Muli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11530"/>
            <a:ext cx="18288000" cy="8663940"/>
          </a:xfrm>
          <a:custGeom>
            <a:avLst/>
            <a:gdLst/>
            <a:ahLst/>
            <a:cxnLst/>
            <a:rect l="l" t="t" r="r" b="b"/>
            <a:pathLst>
              <a:path w="18288000" h="8663940">
                <a:moveTo>
                  <a:pt x="0" y="0"/>
                </a:moveTo>
                <a:lnTo>
                  <a:pt x="18288000" y="0"/>
                </a:lnTo>
                <a:lnTo>
                  <a:pt x="18288000" y="8663940"/>
                </a:lnTo>
                <a:lnTo>
                  <a:pt x="0" y="8663940"/>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5740"/>
            <a:ext cx="18288000" cy="10698480"/>
          </a:xfrm>
          <a:custGeom>
            <a:avLst/>
            <a:gdLst/>
            <a:ahLst/>
            <a:cxnLst/>
            <a:rect l="l" t="t" r="r" b="b"/>
            <a:pathLst>
              <a:path w="18288000" h="10698480">
                <a:moveTo>
                  <a:pt x="0" y="0"/>
                </a:moveTo>
                <a:lnTo>
                  <a:pt x="18288000" y="0"/>
                </a:lnTo>
                <a:lnTo>
                  <a:pt x="18288000" y="10698480"/>
                </a:lnTo>
                <a:lnTo>
                  <a:pt x="0" y="1069848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14109"/>
            <a:ext cx="18288000" cy="5920740"/>
          </a:xfrm>
          <a:custGeom>
            <a:avLst/>
            <a:gdLst/>
            <a:ahLst/>
            <a:cxnLst/>
            <a:rect l="l" t="t" r="r" b="b"/>
            <a:pathLst>
              <a:path w="18288000" h="5920740">
                <a:moveTo>
                  <a:pt x="0" y="0"/>
                </a:moveTo>
                <a:lnTo>
                  <a:pt x="18288000" y="0"/>
                </a:lnTo>
                <a:lnTo>
                  <a:pt x="18288000" y="5920740"/>
                </a:lnTo>
                <a:lnTo>
                  <a:pt x="0" y="5920740"/>
                </a:lnTo>
                <a:lnTo>
                  <a:pt x="0" y="0"/>
                </a:lnTo>
                <a:close/>
              </a:path>
            </a:pathLst>
          </a:custGeom>
          <a:blipFill>
            <a:blip r:embed="rId2"/>
            <a:stretch>
              <a:fillRect/>
            </a:stretch>
          </a:blipFill>
        </p:spPr>
      </p:sp>
      <p:sp>
        <p:nvSpPr>
          <p:cNvPr id="3" name="TextBox 3"/>
          <p:cNvSpPr txBox="1"/>
          <p:nvPr/>
        </p:nvSpPr>
        <p:spPr>
          <a:xfrm>
            <a:off x="381000" y="342900"/>
            <a:ext cx="11301813" cy="2420663"/>
          </a:xfrm>
          <a:prstGeom prst="rect">
            <a:avLst/>
          </a:prstGeom>
        </p:spPr>
        <p:txBody>
          <a:bodyPr lIns="0" tIns="0" rIns="0" bIns="0" rtlCol="0" anchor="t">
            <a:spAutoFit/>
          </a:bodyPr>
          <a:lstStyle/>
          <a:p>
            <a:pPr>
              <a:lnSpc>
                <a:spcPts val="4759"/>
              </a:lnSpc>
              <a:spcBef>
                <a:spcPct val="0"/>
              </a:spcBef>
            </a:pPr>
            <a:r>
              <a:rPr lang="en-US" sz="3399" dirty="0">
                <a:solidFill>
                  <a:srgbClr val="000000"/>
                </a:solidFill>
                <a:latin typeface="Noto Serif Display"/>
                <a:ea typeface="Noto Serif Display"/>
                <a:cs typeface="Noto Serif Display"/>
                <a:sym typeface="Noto Serif Display"/>
              </a:rPr>
              <a:t>- </a:t>
            </a:r>
            <a:r>
              <a:rPr lang="en-US" sz="3399" dirty="0">
                <a:solidFill>
                  <a:srgbClr val="000000"/>
                </a:solidFill>
                <a:latin typeface="Muli" panose="020B0604020202020204" charset="0"/>
                <a:ea typeface="Noto Serif Display"/>
                <a:cs typeface="Noto Serif Display"/>
                <a:sym typeface="Noto Serif Display"/>
              </a:rPr>
              <a:t>Trang </a:t>
            </a:r>
            <a:r>
              <a:rPr lang="en-US" sz="3399" dirty="0" err="1">
                <a:solidFill>
                  <a:srgbClr val="000000"/>
                </a:solidFill>
                <a:latin typeface="Muli" panose="020B0604020202020204" charset="0"/>
                <a:ea typeface="Noto Serif Display"/>
                <a:cs typeface="Noto Serif Display"/>
                <a:sym typeface="Noto Serif Display"/>
              </a:rPr>
              <a:t>liên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hệ</a:t>
            </a:r>
            <a:r>
              <a:rPr lang="en-US" sz="3399" dirty="0">
                <a:solidFill>
                  <a:srgbClr val="000000"/>
                </a:solidFill>
                <a:latin typeface="Muli" panose="020B0604020202020204" charset="0"/>
                <a:ea typeface="Noto Serif Display"/>
                <a:cs typeface="Noto Serif Display"/>
                <a:sym typeface="Noto Serif Display"/>
              </a:rPr>
              <a:t> (Contact): Bao </a:t>
            </a:r>
            <a:r>
              <a:rPr lang="en-US" sz="3399" dirty="0" err="1">
                <a:solidFill>
                  <a:srgbClr val="000000"/>
                </a:solidFill>
                <a:latin typeface="Muli" panose="020B0604020202020204" charset="0"/>
                <a:ea typeface="Noto Serif Display"/>
                <a:cs typeface="Noto Serif Display"/>
                <a:sym typeface="Noto Serif Display"/>
              </a:rPr>
              <a:t>gồm</a:t>
            </a:r>
            <a:r>
              <a:rPr lang="en-US" sz="3399" dirty="0">
                <a:solidFill>
                  <a:srgbClr val="000000"/>
                </a:solidFill>
                <a:latin typeface="Muli" panose="020B0604020202020204" charset="0"/>
                <a:ea typeface="Noto Serif Display"/>
                <a:cs typeface="Noto Serif Display"/>
                <a:sym typeface="Noto Serif Display"/>
              </a:rPr>
              <a:t> form </a:t>
            </a:r>
            <a:r>
              <a:rPr lang="en-US" sz="3399" dirty="0" err="1">
                <a:solidFill>
                  <a:srgbClr val="000000"/>
                </a:solidFill>
                <a:latin typeface="Muli" panose="020B0604020202020204" charset="0"/>
                <a:ea typeface="Noto Serif Display"/>
                <a:cs typeface="Noto Serif Display"/>
                <a:sym typeface="Noto Serif Display"/>
              </a:rPr>
              <a:t>liên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hệ</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hoặc</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thông</a:t>
            </a:r>
            <a:r>
              <a:rPr lang="en-US" sz="3399" dirty="0">
                <a:solidFill>
                  <a:srgbClr val="000000"/>
                </a:solidFill>
                <a:latin typeface="Muli" panose="020B0604020202020204" charset="0"/>
                <a:ea typeface="Noto Serif Display"/>
                <a:cs typeface="Noto Serif Display"/>
                <a:sym typeface="Noto Serif Display"/>
              </a:rPr>
              <a:t> tin email, </a:t>
            </a:r>
            <a:r>
              <a:rPr lang="en-US" sz="3399" dirty="0" err="1">
                <a:solidFill>
                  <a:srgbClr val="000000"/>
                </a:solidFill>
                <a:latin typeface="Muli" panose="020B0604020202020204" charset="0"/>
                <a:ea typeface="Noto Serif Display"/>
                <a:cs typeface="Noto Serif Display"/>
                <a:sym typeface="Noto Serif Display"/>
              </a:rPr>
              <a:t>số</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điện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thoại</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địa</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chỉ</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văn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phòng</a:t>
            </a:r>
            <a:r>
              <a:rPr lang="en-US" sz="3399" dirty="0">
                <a:solidFill>
                  <a:srgbClr val="000000"/>
                </a:solidFill>
                <a:latin typeface="Muli" panose="020B0604020202020204" charset="0"/>
                <a:ea typeface="Noto Serif Display"/>
                <a:cs typeface="Noto Serif Display"/>
                <a:sym typeface="Noto Serif Display"/>
              </a:rPr>
              <a:t> du </a:t>
            </a:r>
            <a:r>
              <a:rPr lang="en-US" sz="3399" dirty="0" err="1">
                <a:solidFill>
                  <a:srgbClr val="000000"/>
                </a:solidFill>
                <a:latin typeface="Muli" panose="020B0604020202020204" charset="0"/>
                <a:ea typeface="Noto Serif Display"/>
                <a:cs typeface="Noto Serif Display"/>
                <a:sym typeface="Noto Serif Display"/>
              </a:rPr>
              <a:t>lịch</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hoặc</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khách</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sạn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mẫu</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đường</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dẫn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đến</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mạng</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xã</a:t>
            </a:r>
            <a:r>
              <a:rPr lang="en-US" sz="3399" dirty="0">
                <a:solidFill>
                  <a:srgbClr val="000000"/>
                </a:solidFill>
                <a:latin typeface="Muli" panose="020B0604020202020204" charset="0"/>
                <a:ea typeface="Noto Serif Display"/>
                <a:cs typeface="Noto Serif Display"/>
                <a:sym typeface="Noto Serif Display"/>
              </a:rPr>
              <a:t> </a:t>
            </a:r>
            <a:r>
              <a:rPr lang="en-US" sz="3399" dirty="0" err="1">
                <a:solidFill>
                  <a:srgbClr val="000000"/>
                </a:solidFill>
                <a:latin typeface="Muli" panose="020B0604020202020204" charset="0"/>
                <a:ea typeface="Noto Serif Display"/>
                <a:cs typeface="Noto Serif Display"/>
                <a:sym typeface="Noto Serif Display"/>
              </a:rPr>
              <a:t>hội</a:t>
            </a:r>
            <a:r>
              <a:rPr lang="en-US" sz="3399" dirty="0">
                <a:solidFill>
                  <a:srgbClr val="000000"/>
                </a:solidFill>
                <a:latin typeface="Muli" panose="020B0604020202020204" charset="0"/>
                <a:ea typeface="Noto Serif Display"/>
                <a:cs typeface="Noto Serif Display"/>
                <a:sym typeface="Noto Serif Display"/>
              </a:rPr>
              <a:t>.</a:t>
            </a:r>
          </a:p>
          <a:p>
            <a:pPr algn="ctr">
              <a:lnSpc>
                <a:spcPts val="4759"/>
              </a:lnSpc>
              <a:spcBef>
                <a:spcPct val="0"/>
              </a:spcBef>
            </a:pPr>
            <a:endParaRPr lang="en-US" sz="3399"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0279" y="360934"/>
            <a:ext cx="16709521" cy="8389861"/>
          </a:xfrm>
          <a:prstGeom prst="rect">
            <a:avLst/>
          </a:prstGeom>
        </p:spPr>
        <p:txBody>
          <a:bodyPr wrap="square" lIns="0" tIns="0" rIns="0" bIns="0" rtlCol="0" anchor="t">
            <a:spAutoFit/>
          </a:bodyPr>
          <a:lstStyle/>
          <a:p>
            <a:pPr>
              <a:lnSpc>
                <a:spcPct val="150000"/>
              </a:lnSpc>
            </a:pPr>
            <a:r>
              <a:rPr lang="en-US" sz="2971" b="1" dirty="0">
                <a:solidFill>
                  <a:srgbClr val="000000"/>
                </a:solidFill>
                <a:latin typeface="Muli" panose="020B0604020202020204" charset="0"/>
                <a:ea typeface="Noto Serif Display"/>
                <a:cs typeface="Noto Serif Display"/>
                <a:sym typeface="Noto Serif Display"/>
              </a:rPr>
              <a:t>4.2. </a:t>
            </a:r>
            <a:r>
              <a:rPr lang="en-US" sz="2971" b="1" dirty="0" err="1">
                <a:solidFill>
                  <a:srgbClr val="000000"/>
                </a:solidFill>
                <a:latin typeface="Muli" panose="020B0604020202020204" charset="0"/>
                <a:ea typeface="Noto Serif Display"/>
                <a:cs typeface="Noto Serif Display"/>
                <a:sym typeface="Noto Serif Display"/>
              </a:rPr>
              <a:t>Yêu</a:t>
            </a:r>
            <a:r>
              <a:rPr lang="en-US" sz="2971" b="1" dirty="0">
                <a:solidFill>
                  <a:srgbClr val="000000"/>
                </a:solidFill>
                <a:latin typeface="Muli" panose="020B0604020202020204" charset="0"/>
                <a:ea typeface="Noto Serif Display"/>
                <a:cs typeface="Noto Serif Display"/>
                <a:sym typeface="Noto Serif Display"/>
              </a:rPr>
              <a:t> </a:t>
            </a:r>
            <a:r>
              <a:rPr lang="en-US" sz="2971" b="1" dirty="0" err="1">
                <a:solidFill>
                  <a:srgbClr val="000000"/>
                </a:solidFill>
                <a:latin typeface="Muli" panose="020B0604020202020204" charset="0"/>
                <a:ea typeface="Noto Serif Display"/>
                <a:cs typeface="Noto Serif Display"/>
                <a:sym typeface="Noto Serif Display"/>
              </a:rPr>
              <a:t>cầu</a:t>
            </a:r>
            <a:r>
              <a:rPr lang="en-US" sz="2971" b="1" dirty="0">
                <a:solidFill>
                  <a:srgbClr val="000000"/>
                </a:solidFill>
                <a:latin typeface="Muli" panose="020B0604020202020204" charset="0"/>
                <a:ea typeface="Noto Serif Display"/>
                <a:cs typeface="Noto Serif Display"/>
                <a:sym typeface="Noto Serif Display"/>
              </a:rPr>
              <a:t> phi </a:t>
            </a:r>
            <a:r>
              <a:rPr lang="en-US" sz="2971" b="1" dirty="0" err="1">
                <a:solidFill>
                  <a:srgbClr val="000000"/>
                </a:solidFill>
                <a:latin typeface="Muli" panose="020B0604020202020204" charset="0"/>
                <a:ea typeface="Noto Serif Display"/>
                <a:cs typeface="Noto Serif Display"/>
                <a:sym typeface="Noto Serif Display"/>
              </a:rPr>
              <a:t>chức</a:t>
            </a:r>
            <a:r>
              <a:rPr lang="en-US" sz="2971" b="1" dirty="0">
                <a:solidFill>
                  <a:srgbClr val="000000"/>
                </a:solidFill>
                <a:latin typeface="Muli" panose="020B0604020202020204" charset="0"/>
                <a:ea typeface="Noto Serif Display"/>
                <a:cs typeface="Noto Serif Display"/>
                <a:sym typeface="Noto Serif Display"/>
              </a:rPr>
              <a:t> </a:t>
            </a:r>
            <a:r>
              <a:rPr lang="en-US" sz="2971" b="1" dirty="0" err="1">
                <a:solidFill>
                  <a:srgbClr val="000000"/>
                </a:solidFill>
                <a:latin typeface="Muli" panose="020B0604020202020204" charset="0"/>
                <a:ea typeface="Noto Serif Display"/>
                <a:cs typeface="Noto Serif Display"/>
                <a:sym typeface="Noto Serif Display"/>
              </a:rPr>
              <a:t>năng</a:t>
            </a:r>
            <a:r>
              <a:rPr lang="en-US" sz="2971" b="1" dirty="0">
                <a:solidFill>
                  <a:srgbClr val="000000"/>
                </a:solidFill>
                <a:latin typeface="Muli" panose="020B0604020202020204" charset="0"/>
                <a:ea typeface="Noto Serif Display"/>
                <a:cs typeface="Noto Serif Display"/>
                <a:sym typeface="Noto Serif Display"/>
              </a:rPr>
              <a:t>: </a:t>
            </a:r>
          </a:p>
          <a:p>
            <a:pPr>
              <a:lnSpc>
                <a:spcPct val="150000"/>
              </a:lnSpc>
            </a:pPr>
            <a:r>
              <a:rPr lang="en-US" sz="2400" dirty="0">
                <a:solidFill>
                  <a:srgbClr val="000000"/>
                </a:solidFill>
                <a:latin typeface="Muli" panose="020B0604020202020204" charset="0"/>
                <a:ea typeface="Noto Serif Display"/>
                <a:cs typeface="Noto Serif Display"/>
                <a:sym typeface="Noto Serif Display"/>
              </a:rPr>
              <a:t>Website </a:t>
            </a:r>
            <a:r>
              <a:rPr lang="en-US" sz="2400" dirty="0" err="1">
                <a:solidFill>
                  <a:srgbClr val="000000"/>
                </a:solidFill>
                <a:latin typeface="Muli" panose="020B0604020202020204" charset="0"/>
                <a:ea typeface="Noto Serif Display"/>
                <a:cs typeface="Noto Serif Display"/>
                <a:sym typeface="Noto Serif Display"/>
              </a:rPr>
              <a:t>cần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đáp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ứng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yêu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cầu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sau</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a:solidFill>
                  <a:srgbClr val="000000"/>
                </a:solidFill>
                <a:latin typeface="Muli" panose="020B0604020202020204" charset="0"/>
                <a:ea typeface="Noto Serif Display"/>
                <a:cs typeface="Noto Serif Display"/>
                <a:sym typeface="Noto Serif Display"/>
              </a:rPr>
              <a:t>Giao </a:t>
            </a:r>
            <a:r>
              <a:rPr lang="en-US" sz="2400" b="1" dirty="0" err="1">
                <a:solidFill>
                  <a:srgbClr val="000000"/>
                </a:solidFill>
                <a:latin typeface="Muli" panose="020B0604020202020204" charset="0"/>
                <a:ea typeface="Noto Serif Display"/>
                <a:cs typeface="Noto Serif Display"/>
                <a:sym typeface="Noto Serif Display"/>
              </a:rPr>
              <a:t>diện</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đáp</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ứng</a:t>
            </a:r>
            <a:r>
              <a:rPr lang="en-US" sz="2400" b="1" dirty="0">
                <a:solidFill>
                  <a:srgbClr val="000000"/>
                </a:solidFill>
                <a:latin typeface="Muli" panose="020B0604020202020204" charset="0"/>
                <a:ea typeface="Noto Serif Display"/>
                <a:cs typeface="Noto Serif Display"/>
                <a:sym typeface="Noto Serif Display"/>
              </a:rPr>
              <a:t> (Responsive): </a:t>
            </a:r>
            <a:r>
              <a:rPr lang="en-US" sz="2400" dirty="0" err="1">
                <a:solidFill>
                  <a:srgbClr val="000000"/>
                </a:solidFill>
                <a:latin typeface="Muli" panose="020B0604020202020204" charset="0"/>
                <a:ea typeface="Noto Serif Display"/>
                <a:cs typeface="Noto Serif Display"/>
                <a:sym typeface="Noto Serif Display"/>
              </a:rPr>
              <a:t>Tự</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điều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chỉnh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màn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máy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máy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thoại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dụng</a:t>
            </a:r>
            <a:r>
              <a:rPr lang="en-US" sz="2400" dirty="0">
                <a:solidFill>
                  <a:srgbClr val="000000"/>
                </a:solidFill>
                <a:latin typeface="Muli" panose="020B0604020202020204" charset="0"/>
                <a:ea typeface="Noto Serif Display"/>
                <a:cs typeface="Noto Serif Display"/>
                <a:sym typeface="Noto Serif Display"/>
              </a:rPr>
              <a:t> media queries CSS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đảm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nghiệm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người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mọi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bị</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Tốc</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độ</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tải</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nhanh</a:t>
            </a:r>
            <a:r>
              <a:rPr lang="en-US" sz="2400" b="1"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ưu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hóa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CSS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JavaScript (</a:t>
            </a:r>
            <a:r>
              <a:rPr lang="en-US" sz="2400" dirty="0" err="1">
                <a:solidFill>
                  <a:srgbClr val="000000"/>
                </a:solidFill>
                <a:latin typeface="Muli" panose="020B0604020202020204" charset="0"/>
                <a:ea typeface="Noto Serif Display"/>
                <a:cs typeface="Noto Serif Display"/>
                <a:sym typeface="Noto Serif Display"/>
              </a:rPr>
              <a:t>nếu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nhanh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dưới</a:t>
            </a:r>
            <a:r>
              <a:rPr lang="en-US" sz="2400" dirty="0">
                <a:solidFill>
                  <a:srgbClr val="000000"/>
                </a:solidFill>
                <a:latin typeface="Muli" panose="020B0604020202020204" charset="0"/>
                <a:ea typeface="Noto Serif Display"/>
                <a:cs typeface="Noto Serif Display"/>
                <a:sym typeface="Noto Serif Display"/>
              </a:rPr>
              <a:t> 3 </a:t>
            </a:r>
            <a:r>
              <a:rPr lang="en-US" sz="2400" dirty="0" err="1">
                <a:solidFill>
                  <a:srgbClr val="000000"/>
                </a:solidFill>
                <a:latin typeface="Muli" panose="020B0604020202020204" charset="0"/>
                <a:ea typeface="Noto Serif Display"/>
                <a:cs typeface="Noto Serif Display"/>
                <a:sym typeface="Noto Serif Display"/>
              </a:rPr>
              <a:t>giây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kỹ</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thuật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nén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(JPEG, </a:t>
            </a:r>
            <a:r>
              <a:rPr lang="en-US" sz="2400" dirty="0" err="1">
                <a:solidFill>
                  <a:srgbClr val="000000"/>
                </a:solidFill>
                <a:latin typeface="Muli" panose="020B0604020202020204" charset="0"/>
                <a:ea typeface="Noto Serif Display"/>
                <a:cs typeface="Noto Serif Display"/>
                <a:sym typeface="Noto Serif Display"/>
              </a:rPr>
              <a:t>WebP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tài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nguyên</a:t>
            </a:r>
            <a:r>
              <a:rPr lang="en-US" sz="2400" dirty="0">
                <a:solidFill>
                  <a:srgbClr val="000000"/>
                </a:solidFill>
                <a:latin typeface="Muli" panose="020B0604020202020204" charset="0"/>
                <a:ea typeface="Noto Serif Display"/>
                <a:cs typeface="Noto Serif Display"/>
                <a:sym typeface="Noto Serif Display"/>
              </a:rPr>
              <a:t> CSS </a:t>
            </a:r>
            <a:r>
              <a:rPr lang="en-US" sz="2400" dirty="0" err="1">
                <a:solidFill>
                  <a:srgbClr val="000000"/>
                </a:solidFill>
                <a:latin typeface="Muli" panose="020B0604020202020204" charset="0"/>
                <a:ea typeface="Noto Serif Display"/>
                <a:cs typeface="Noto Serif Display"/>
                <a:sym typeface="Noto Serif Display"/>
              </a:rPr>
              <a:t>gọn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gàng</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Tương</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thích</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trình</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duyệt</a:t>
            </a:r>
            <a:r>
              <a:rPr lang="en-US" sz="2400" b="1"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Hoạt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ổn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định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duyệt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phổ</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biến</a:t>
            </a:r>
            <a:r>
              <a:rPr lang="en-US" sz="2400" dirty="0">
                <a:solidFill>
                  <a:srgbClr val="000000"/>
                </a:solidFill>
                <a:latin typeface="Muli" panose="020B0604020202020204" charset="0"/>
                <a:ea typeface="Noto Serif Display"/>
                <a:cs typeface="Noto Serif Display"/>
                <a:sym typeface="Noto Serif Display"/>
              </a:rPr>
              <a:t> (Chrome, Firefox, Safari, Edge)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di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giúp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lỗi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thích</a:t>
            </a:r>
            <a:r>
              <a:rPr lang="en-US" sz="2400" dirty="0">
                <a:solidFill>
                  <a:srgbClr val="000000"/>
                </a:solidFill>
                <a:latin typeface="Muli" panose="020B0604020202020204" charset="0"/>
                <a:ea typeface="Noto Serif Display"/>
                <a:cs typeface="Noto Serif Display"/>
                <a:sym typeface="Noto Serif Display"/>
              </a:rPr>
              <a:t> (cross-browser).</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Trải</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nghiệm</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người</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dùng</a:t>
            </a:r>
            <a:r>
              <a:rPr lang="en-US" sz="2400" b="1" dirty="0">
                <a:solidFill>
                  <a:srgbClr val="000000"/>
                </a:solidFill>
                <a:latin typeface="Muli" panose="020B0604020202020204" charset="0"/>
                <a:ea typeface="Noto Serif Display"/>
                <a:cs typeface="Noto Serif Display"/>
                <a:sym typeface="Noto Serif Display"/>
              </a:rPr>
              <a:t> (Usability): </a:t>
            </a:r>
            <a:r>
              <a:rPr lang="en-US" sz="2400" dirty="0" err="1">
                <a:solidFill>
                  <a:srgbClr val="000000"/>
                </a:solidFill>
                <a:latin typeface="Muli" panose="020B0604020202020204" charset="0"/>
                <a:ea typeface="Noto Serif Display"/>
                <a:cs typeface="Noto Serif Display"/>
                <a:sym typeface="Noto Serif Display"/>
              </a:rPr>
              <a:t>Bố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quan</a:t>
            </a:r>
            <a:r>
              <a:rPr lang="en-US" sz="2400" dirty="0">
                <a:solidFill>
                  <a:srgbClr val="000000"/>
                </a:solidFill>
                <a:latin typeface="Muli" panose="020B0604020202020204" charset="0"/>
                <a:ea typeface="Noto Serif Display"/>
                <a:cs typeface="Noto Serif Display"/>
                <a:sym typeface="Noto Serif Display"/>
              </a:rPr>
              <a:t>, menu </a:t>
            </a:r>
            <a:r>
              <a:rPr lang="en-US" sz="2400" dirty="0" err="1">
                <a:solidFill>
                  <a:srgbClr val="000000"/>
                </a:solidFill>
                <a:latin typeface="Muli" panose="020B0604020202020204" charset="0"/>
                <a:ea typeface="Noto Serif Display"/>
                <a:cs typeface="Noto Serif Display"/>
                <a:sym typeface="Noto Serif Display"/>
              </a:rPr>
              <a:t>điều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hướng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rõ</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ràng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phông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chữ</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dễ</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đọc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màu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sắc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hài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hòa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theo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gợi</a:t>
            </a:r>
            <a:r>
              <a:rPr lang="en-US" sz="2400" dirty="0">
                <a:solidFill>
                  <a:srgbClr val="000000"/>
                </a:solidFill>
                <a:latin typeface="Muli" panose="020B0604020202020204" charset="0"/>
                <a:ea typeface="Noto Serif Display"/>
                <a:cs typeface="Noto Serif Display"/>
                <a:sym typeface="Noto Serif Display"/>
              </a:rPr>
              <a:t> ý,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đa</a:t>
            </a:r>
            <a:r>
              <a:rPr lang="en-US" sz="2400" dirty="0">
                <a:solidFill>
                  <a:srgbClr val="000000"/>
                </a:solidFill>
                <a:latin typeface="Muli" panose="020B0604020202020204" charset="0"/>
                <a:ea typeface="Noto Serif Display"/>
                <a:cs typeface="Noto Serif Display"/>
                <a:sym typeface="Noto Serif Display"/>
              </a:rPr>
              <a:t> ~3 </a:t>
            </a:r>
            <a:r>
              <a:rPr lang="en-US" sz="2400" dirty="0" err="1">
                <a:solidFill>
                  <a:srgbClr val="000000"/>
                </a:solidFill>
                <a:latin typeface="Muli" panose="020B0604020202020204" charset="0"/>
                <a:ea typeface="Noto Serif Display"/>
                <a:cs typeface="Noto Serif Display"/>
                <a:sym typeface="Noto Serif Display"/>
              </a:rPr>
              <a:t>màu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sắc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nét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cân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theo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nguyên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tắc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cục</a:t>
            </a:r>
            <a:r>
              <a:rPr lang="en-US" sz="2400" dirty="0">
                <a:solidFill>
                  <a:srgbClr val="000000"/>
                </a:solidFill>
                <a:latin typeface="Muli" panose="020B0604020202020204" charset="0"/>
                <a:ea typeface="Noto Serif Display"/>
                <a:cs typeface="Noto Serif Display"/>
                <a:sym typeface="Noto Serif Display"/>
              </a:rPr>
              <a:t> khoa </a:t>
            </a:r>
            <a:r>
              <a:rPr lang="en-US" sz="2400" dirty="0" err="1">
                <a:solidFill>
                  <a:srgbClr val="000000"/>
                </a:solidFill>
                <a:latin typeface="Muli" panose="020B0604020202020204" charset="0"/>
                <a:ea typeface="Noto Serif Display"/>
                <a:cs typeface="Noto Serif Display"/>
                <a:sym typeface="Noto Serif Display"/>
              </a:rPr>
              <a:t>học</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a:solidFill>
                  <a:srgbClr val="000000"/>
                </a:solidFill>
                <a:latin typeface="Muli" panose="020B0604020202020204" charset="0"/>
                <a:ea typeface="Noto Serif Display"/>
                <a:cs typeface="Noto Serif Display"/>
                <a:sym typeface="Noto Serif Display"/>
              </a:rPr>
              <a:t>Bảo </a:t>
            </a:r>
            <a:r>
              <a:rPr lang="en-US" sz="2400" b="1" dirty="0" err="1">
                <a:solidFill>
                  <a:srgbClr val="000000"/>
                </a:solidFill>
                <a:latin typeface="Muli" panose="020B0604020202020204" charset="0"/>
                <a:ea typeface="Noto Serif Display"/>
                <a:cs typeface="Noto Serif Display"/>
                <a:sym typeface="Noto Serif Display"/>
              </a:rPr>
              <a:t>mật</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tối</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thiểu</a:t>
            </a:r>
            <a:r>
              <a:rPr lang="en-US" sz="2400" b="1"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Mặc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tĩnh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ít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rủi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vẫn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đảm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dụng</a:t>
            </a:r>
            <a:r>
              <a:rPr lang="en-US" sz="2400" dirty="0">
                <a:solidFill>
                  <a:srgbClr val="000000"/>
                </a:solidFill>
                <a:latin typeface="Muli" panose="020B0604020202020204" charset="0"/>
                <a:ea typeface="Noto Serif Display"/>
                <a:cs typeface="Noto Serif Display"/>
                <a:sym typeface="Noto Serif Display"/>
              </a:rPr>
              <a:t> HTTPS (</a:t>
            </a:r>
            <a:r>
              <a:rPr lang="en-US" sz="2400" dirty="0" err="1">
                <a:solidFill>
                  <a:srgbClr val="000000"/>
                </a:solidFill>
                <a:latin typeface="Muli" panose="020B0604020202020204" charset="0"/>
                <a:ea typeface="Noto Serif Display"/>
                <a:cs typeface="Noto Serif Display"/>
                <a:sym typeface="Noto Serif Display"/>
              </a:rPr>
              <a:t>trong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triển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khai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tế</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xử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lý</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dữ</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liệu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người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nếu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form, </a:t>
            </a:r>
            <a:r>
              <a:rPr lang="en-US" sz="2400" dirty="0" err="1">
                <a:solidFill>
                  <a:srgbClr val="000000"/>
                </a:solidFill>
                <a:latin typeface="Muli" panose="020B0604020202020204" charset="0"/>
                <a:ea typeface="Noto Serif Display"/>
                <a:cs typeface="Noto Serif Display"/>
                <a:sym typeface="Noto Serif Display"/>
              </a:rPr>
              <a:t>cần</a:t>
            </a:r>
            <a:r>
              <a:rPr lang="en-US" sz="2400" dirty="0">
                <a:solidFill>
                  <a:srgbClr val="000000"/>
                </a:solidFill>
                <a:latin typeface="Muli" panose="020B0604020202020204" charset="0"/>
                <a:ea typeface="Noto Serif Display"/>
                <a:cs typeface="Noto Serif Display"/>
                <a:sym typeface="Noto Serif Display"/>
              </a:rPr>
              <a:t> validate </a:t>
            </a:r>
            <a:r>
              <a:rPr lang="en-US" sz="2400" dirty="0" err="1">
                <a:solidFill>
                  <a:srgbClr val="000000"/>
                </a:solidFill>
                <a:latin typeface="Muli" panose="020B0604020202020204" charset="0"/>
                <a:ea typeface="Noto Serif Display"/>
                <a:cs typeface="Noto Serif Display"/>
                <a:sym typeface="Noto Serif Display"/>
              </a:rPr>
              <a:t>đầu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vào</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 </a:t>
            </a:r>
            <a:r>
              <a:rPr lang="en-US" sz="2400" b="1" dirty="0">
                <a:solidFill>
                  <a:srgbClr val="000000"/>
                </a:solidFill>
                <a:latin typeface="Muli" panose="020B0604020202020204" charset="0"/>
                <a:ea typeface="Noto Serif Display"/>
                <a:cs typeface="Noto Serif Display"/>
                <a:sym typeface="Noto Serif Display"/>
              </a:rPr>
              <a:t>Bảo </a:t>
            </a:r>
            <a:r>
              <a:rPr lang="en-US" sz="2400" b="1" dirty="0" err="1">
                <a:solidFill>
                  <a:srgbClr val="000000"/>
                </a:solidFill>
                <a:latin typeface="Muli" panose="020B0604020202020204" charset="0"/>
                <a:ea typeface="Noto Serif Display"/>
                <a:cs typeface="Noto Serif Display"/>
                <a:sym typeface="Noto Serif Display"/>
              </a:rPr>
              <a:t>trì</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nâng</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cấp</a:t>
            </a:r>
            <a:r>
              <a:rPr lang="en-US" sz="2400" b="1"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Cấu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trúc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nguồn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rõ</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ràng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chú</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đầy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dễ</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dàng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chỉnh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sửa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mở</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thêm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hoặc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hợp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trị</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nội</a:t>
            </a:r>
            <a:r>
              <a:rPr lang="en-US" sz="2400" dirty="0">
                <a:solidFill>
                  <a:srgbClr val="000000"/>
                </a:solidFill>
                <a:latin typeface="Muli" panose="020B0604020202020204" charset="0"/>
                <a:ea typeface="Noto Serif Display"/>
                <a:cs typeface="Noto Serif Display"/>
                <a:sym typeface="Noto Serif Display"/>
              </a:rPr>
              <a:t> dung </a:t>
            </a:r>
            <a:r>
              <a:rPr lang="en-US" sz="2400" dirty="0" err="1">
                <a:solidFill>
                  <a:srgbClr val="000000"/>
                </a:solidFill>
                <a:latin typeface="Muli" panose="020B0604020202020204" charset="0"/>
                <a:ea typeface="Noto Serif Display"/>
                <a:cs typeface="Noto Serif Display"/>
                <a:sym typeface="Noto Serif Display"/>
              </a:rPr>
              <a:t>sau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này</a:t>
            </a:r>
            <a:r>
              <a:rPr lang="en-US" sz="2400" dirty="0">
                <a:solidFill>
                  <a:srgbClr val="000000"/>
                </a:solidFill>
                <a:latin typeface="Muli" panose="020B0604020202020204" charset="0"/>
                <a:ea typeface="Noto Serif Display"/>
                <a:cs typeface="Noto Serif Display"/>
                <a:sym typeface="Noto Serif Display"/>
              </a:rPr>
              <a:t>).</a:t>
            </a:r>
          </a:p>
          <a:p>
            <a:pPr algn="ctr">
              <a:lnSpc>
                <a:spcPts val="4160"/>
              </a:lnSpc>
              <a:spcBef>
                <a:spcPct val="0"/>
              </a:spcBef>
            </a:pPr>
            <a:endParaRPr lang="en-US" sz="2971"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1987443"/>
            <a:ext cx="17373600" cy="6529352"/>
          </a:xfrm>
          <a:prstGeom prst="rect">
            <a:avLst/>
          </a:prstGeom>
        </p:spPr>
        <p:txBody>
          <a:bodyPr wrap="square" lIns="0" tIns="0" rIns="0" bIns="0" rtlCol="0" anchor="t">
            <a:spAutoFit/>
          </a:bodyPr>
          <a:lstStyle/>
          <a:p>
            <a:pPr>
              <a:lnSpc>
                <a:spcPts val="5651"/>
              </a:lnSpc>
              <a:spcBef>
                <a:spcPct val="0"/>
              </a:spcBef>
            </a:pPr>
            <a:r>
              <a:rPr lang="en-US" sz="4036" b="1" dirty="0">
                <a:solidFill>
                  <a:srgbClr val="000000"/>
                </a:solidFill>
                <a:latin typeface="Muli" panose="020B0604020202020204" charset="0"/>
                <a:ea typeface="Noto Serif Display"/>
                <a:cs typeface="Noto Serif Display"/>
                <a:sym typeface="Noto Serif Display"/>
              </a:rPr>
              <a:t>4.3. </a:t>
            </a:r>
            <a:r>
              <a:rPr lang="en-US" sz="4036" b="1" dirty="0" err="1">
                <a:solidFill>
                  <a:srgbClr val="000000"/>
                </a:solidFill>
                <a:latin typeface="Muli" panose="020B0604020202020204" charset="0"/>
                <a:ea typeface="Noto Serif Display"/>
                <a:cs typeface="Noto Serif Display"/>
                <a:sym typeface="Noto Serif Display"/>
              </a:rPr>
              <a:t>Người</a:t>
            </a:r>
            <a:r>
              <a:rPr lang="en-US" sz="4036" b="1" dirty="0">
                <a:solidFill>
                  <a:srgbClr val="000000"/>
                </a:solidFill>
                <a:latin typeface="Muli" panose="020B0604020202020204" charset="0"/>
                <a:ea typeface="Noto Serif Display"/>
                <a:cs typeface="Noto Serif Display"/>
                <a:sym typeface="Noto Serif Display"/>
              </a:rPr>
              <a:t> </a:t>
            </a:r>
            <a:r>
              <a:rPr lang="en-US" sz="4036" b="1" dirty="0" err="1">
                <a:solidFill>
                  <a:srgbClr val="000000"/>
                </a:solidFill>
                <a:latin typeface="Muli" panose="020B0604020202020204" charset="0"/>
                <a:ea typeface="Noto Serif Display"/>
                <a:cs typeface="Noto Serif Display"/>
                <a:sym typeface="Noto Serif Display"/>
              </a:rPr>
              <a:t>dùng</a:t>
            </a:r>
            <a:r>
              <a:rPr lang="en-US" sz="4036" b="1" dirty="0">
                <a:solidFill>
                  <a:srgbClr val="000000"/>
                </a:solidFill>
                <a:latin typeface="Muli" panose="020B0604020202020204" charset="0"/>
                <a:ea typeface="Noto Serif Display"/>
                <a:cs typeface="Noto Serif Display"/>
                <a:sym typeface="Noto Serif Display"/>
              </a:rPr>
              <a:t> </a:t>
            </a:r>
            <a:r>
              <a:rPr lang="en-US" sz="4036" b="1" dirty="0" err="1">
                <a:solidFill>
                  <a:srgbClr val="000000"/>
                </a:solidFill>
                <a:latin typeface="Muli" panose="020B0604020202020204" charset="0"/>
                <a:ea typeface="Noto Serif Display"/>
                <a:cs typeface="Noto Serif Display"/>
                <a:sym typeface="Noto Serif Display"/>
              </a:rPr>
              <a:t>mục</a:t>
            </a:r>
            <a:r>
              <a:rPr lang="en-US" sz="4036" b="1" dirty="0">
                <a:solidFill>
                  <a:srgbClr val="000000"/>
                </a:solidFill>
                <a:latin typeface="Muli" panose="020B0604020202020204" charset="0"/>
                <a:ea typeface="Noto Serif Display"/>
                <a:cs typeface="Noto Serif Display"/>
                <a:sym typeface="Noto Serif Display"/>
              </a:rPr>
              <a:t> </a:t>
            </a:r>
            <a:r>
              <a:rPr lang="en-US" sz="4036" b="1" dirty="0" err="1">
                <a:solidFill>
                  <a:srgbClr val="000000"/>
                </a:solidFill>
                <a:latin typeface="Muli" panose="020B0604020202020204" charset="0"/>
                <a:ea typeface="Noto Serif Display"/>
                <a:cs typeface="Noto Serif Display"/>
                <a:sym typeface="Noto Serif Display"/>
              </a:rPr>
              <a:t>tiêu</a:t>
            </a:r>
            <a:r>
              <a:rPr lang="en-US" sz="4036" b="1" dirty="0">
                <a:solidFill>
                  <a:srgbClr val="000000"/>
                </a:solidFill>
                <a:latin typeface="Muli" panose="020B0604020202020204" charset="0"/>
                <a:ea typeface="Noto Serif Display"/>
                <a:cs typeface="Noto Serif Display"/>
                <a:sym typeface="Noto Serif Display"/>
              </a:rPr>
              <a:t>: </a:t>
            </a:r>
          </a:p>
          <a:p>
            <a:pPr>
              <a:lnSpc>
                <a:spcPts val="5651"/>
              </a:lnSpc>
              <a:spcBef>
                <a:spcPct val="0"/>
              </a:spcBef>
            </a:pPr>
            <a:r>
              <a:rPr lang="en-US" sz="3600" dirty="0">
                <a:solidFill>
                  <a:srgbClr val="000000"/>
                </a:solidFill>
                <a:latin typeface="Muli" panose="020B0604020202020204" charset="0"/>
                <a:ea typeface="Noto Serif Display"/>
                <a:cs typeface="Noto Serif Display"/>
                <a:sym typeface="Noto Serif Display"/>
              </a:rPr>
              <a:t>Như </a:t>
            </a:r>
            <a:r>
              <a:rPr lang="en-US" sz="3600" dirty="0" err="1">
                <a:solidFill>
                  <a:srgbClr val="000000"/>
                </a:solidFill>
                <a:latin typeface="Muli" panose="020B0604020202020204" charset="0"/>
                <a:ea typeface="Noto Serif Display"/>
                <a:cs typeface="Noto Serif Display"/>
                <a:sym typeface="Noto Serif Display"/>
              </a:rPr>
              <a:t>phân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tích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trên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trang</a:t>
            </a:r>
            <a:r>
              <a:rPr lang="en-US" sz="3600" dirty="0">
                <a:solidFill>
                  <a:srgbClr val="000000"/>
                </a:solidFill>
                <a:latin typeface="Muli" panose="020B0604020202020204" charset="0"/>
                <a:ea typeface="Noto Serif Display"/>
                <a:cs typeface="Noto Serif Display"/>
                <a:sym typeface="Noto Serif Display"/>
              </a:rPr>
              <a:t> web </a:t>
            </a:r>
            <a:r>
              <a:rPr lang="en-US" sz="3600" dirty="0" err="1">
                <a:solidFill>
                  <a:srgbClr val="000000"/>
                </a:solidFill>
                <a:latin typeface="Muli" panose="020B0604020202020204" charset="0"/>
                <a:ea typeface="Noto Serif Display"/>
                <a:cs typeface="Noto Serif Display"/>
                <a:sym typeface="Noto Serif Display"/>
              </a:rPr>
              <a:t>sẽ</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hướng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đến</a:t>
            </a:r>
            <a:r>
              <a:rPr lang="en-US" sz="3600" dirty="0">
                <a:solidFill>
                  <a:srgbClr val="000000"/>
                </a:solidFill>
                <a:latin typeface="Muli" panose="020B0604020202020204" charset="0"/>
                <a:ea typeface="Noto Serif Display"/>
                <a:cs typeface="Noto Serif Display"/>
                <a:sym typeface="Noto Serif Display"/>
              </a:rPr>
              <a:t> du </a:t>
            </a:r>
            <a:r>
              <a:rPr lang="en-US" sz="3600" dirty="0" err="1">
                <a:solidFill>
                  <a:srgbClr val="000000"/>
                </a:solidFill>
                <a:latin typeface="Muli" panose="020B0604020202020204" charset="0"/>
                <a:ea typeface="Noto Serif Display"/>
                <a:cs typeface="Noto Serif Display"/>
                <a:sym typeface="Noto Serif Display"/>
              </a:rPr>
              <a:t>khách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trong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nước</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và</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quốc</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tế</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cùng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các</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đơn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vị</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lữ</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hành</a:t>
            </a:r>
            <a:r>
              <a:rPr lang="en-US" sz="3600" dirty="0">
                <a:solidFill>
                  <a:srgbClr val="000000"/>
                </a:solidFill>
                <a:latin typeface="Muli" panose="020B0604020202020204" charset="0"/>
                <a:ea typeface="Noto Serif Display"/>
                <a:cs typeface="Noto Serif Display"/>
                <a:sym typeface="Noto Serif Display"/>
              </a:rPr>
              <a:t>. Hai </a:t>
            </a:r>
            <a:r>
              <a:rPr lang="en-US" sz="3600" dirty="0" err="1">
                <a:solidFill>
                  <a:srgbClr val="000000"/>
                </a:solidFill>
                <a:latin typeface="Muli" panose="020B0604020202020204" charset="0"/>
                <a:ea typeface="Noto Serif Display"/>
                <a:cs typeface="Noto Serif Display"/>
                <a:sym typeface="Noto Serif Display"/>
              </a:rPr>
              <a:t>vai</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trò</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chính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là</a:t>
            </a:r>
            <a:r>
              <a:rPr lang="en-US" sz="3600" dirty="0">
                <a:solidFill>
                  <a:srgbClr val="000000"/>
                </a:solidFill>
                <a:latin typeface="Muli" panose="020B0604020202020204" charset="0"/>
                <a:ea typeface="Noto Serif Display"/>
                <a:cs typeface="Noto Serif Display"/>
                <a:sym typeface="Noto Serif Display"/>
              </a:rPr>
              <a:t>:</a:t>
            </a:r>
          </a:p>
          <a:p>
            <a:pPr>
              <a:lnSpc>
                <a:spcPts val="5651"/>
              </a:lnSpc>
              <a:spcBef>
                <a:spcPct val="0"/>
              </a:spcBef>
            </a:pP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Khách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truy</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cập</a:t>
            </a:r>
            <a:r>
              <a:rPr lang="en-US" sz="3600" dirty="0">
                <a:solidFill>
                  <a:srgbClr val="000000"/>
                </a:solidFill>
                <a:latin typeface="Muli" panose="020B0604020202020204" charset="0"/>
                <a:ea typeface="Noto Serif Display"/>
                <a:cs typeface="Noto Serif Display"/>
                <a:sym typeface="Noto Serif Display"/>
              </a:rPr>
              <a:t> (Visitor): </a:t>
            </a:r>
            <a:r>
              <a:rPr lang="en-US" sz="3600" dirty="0" err="1">
                <a:solidFill>
                  <a:srgbClr val="000000"/>
                </a:solidFill>
                <a:latin typeface="Muli" panose="020B0604020202020204" charset="0"/>
                <a:ea typeface="Noto Serif Display"/>
                <a:cs typeface="Noto Serif Display"/>
                <a:sym typeface="Noto Serif Display"/>
              </a:rPr>
              <a:t>Người</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dùng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cuối</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chỉ</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xem</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thông</a:t>
            </a:r>
            <a:r>
              <a:rPr lang="en-US" sz="3600" dirty="0">
                <a:solidFill>
                  <a:srgbClr val="000000"/>
                </a:solidFill>
                <a:latin typeface="Muli" panose="020B0604020202020204" charset="0"/>
                <a:ea typeface="Noto Serif Display"/>
                <a:cs typeface="Noto Serif Display"/>
                <a:sym typeface="Noto Serif Display"/>
              </a:rPr>
              <a:t> tin </a:t>
            </a:r>
            <a:r>
              <a:rPr lang="en-US" sz="3600" dirty="0" err="1">
                <a:solidFill>
                  <a:srgbClr val="000000"/>
                </a:solidFill>
                <a:latin typeface="Muli" panose="020B0604020202020204" charset="0"/>
                <a:ea typeface="Noto Serif Display"/>
                <a:cs typeface="Noto Serif Display"/>
                <a:sym typeface="Noto Serif Display"/>
              </a:rPr>
              <a:t>và</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tương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tác</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ví</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dụ</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điền</a:t>
            </a:r>
            <a:r>
              <a:rPr lang="en-US" sz="3600" dirty="0">
                <a:solidFill>
                  <a:srgbClr val="000000"/>
                </a:solidFill>
                <a:latin typeface="Muli" panose="020B0604020202020204" charset="0"/>
                <a:ea typeface="Noto Serif Display"/>
                <a:cs typeface="Noto Serif Display"/>
                <a:sym typeface="Noto Serif Display"/>
              </a:rPr>
              <a:t> form). </a:t>
            </a:r>
            <a:r>
              <a:rPr lang="en-US" sz="3600" dirty="0" err="1">
                <a:solidFill>
                  <a:srgbClr val="000000"/>
                </a:solidFill>
                <a:latin typeface="Muli" panose="020B0604020202020204" charset="0"/>
                <a:ea typeface="Noto Serif Display"/>
                <a:cs typeface="Noto Serif Display"/>
                <a:sym typeface="Noto Serif Display"/>
              </a:rPr>
              <a:t>Họ</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không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có</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quyền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chỉnh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sửa</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nội</a:t>
            </a:r>
            <a:r>
              <a:rPr lang="en-US" sz="3600" dirty="0">
                <a:solidFill>
                  <a:srgbClr val="000000"/>
                </a:solidFill>
                <a:latin typeface="Muli" panose="020B0604020202020204" charset="0"/>
                <a:ea typeface="Noto Serif Display"/>
                <a:cs typeface="Noto Serif Display"/>
                <a:sym typeface="Noto Serif Display"/>
              </a:rPr>
              <a:t> dung.</a:t>
            </a:r>
          </a:p>
          <a:p>
            <a:pPr>
              <a:lnSpc>
                <a:spcPts val="5651"/>
              </a:lnSpc>
              <a:spcBef>
                <a:spcPct val="0"/>
              </a:spcBef>
            </a:pPr>
            <a:r>
              <a:rPr lang="en-US" sz="3600" dirty="0">
                <a:solidFill>
                  <a:srgbClr val="000000"/>
                </a:solidFill>
                <a:latin typeface="Muli" panose="020B0604020202020204" charset="0"/>
                <a:ea typeface="Noto Serif Display"/>
                <a:cs typeface="Noto Serif Display"/>
                <a:sym typeface="Noto Serif Display"/>
              </a:rPr>
              <a:t>· Quản </a:t>
            </a:r>
            <a:r>
              <a:rPr lang="en-US" sz="3600" dirty="0" err="1">
                <a:solidFill>
                  <a:srgbClr val="000000"/>
                </a:solidFill>
                <a:latin typeface="Muli" panose="020B0604020202020204" charset="0"/>
                <a:ea typeface="Noto Serif Display"/>
                <a:cs typeface="Noto Serif Display"/>
                <a:sym typeface="Noto Serif Display"/>
              </a:rPr>
              <a:t>trị</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viên</a:t>
            </a:r>
            <a:r>
              <a:rPr lang="en-US" sz="3600" dirty="0">
                <a:solidFill>
                  <a:srgbClr val="000000"/>
                </a:solidFill>
                <a:latin typeface="Muli" panose="020B0604020202020204" charset="0"/>
                <a:ea typeface="Noto Serif Display"/>
                <a:cs typeface="Noto Serif Display"/>
                <a:sym typeface="Noto Serif Display"/>
              </a:rPr>
              <a:t> (Admin): </a:t>
            </a:r>
            <a:r>
              <a:rPr lang="en-US" sz="3600" dirty="0" err="1">
                <a:solidFill>
                  <a:srgbClr val="000000"/>
                </a:solidFill>
                <a:latin typeface="Muli" panose="020B0604020202020204" charset="0"/>
                <a:ea typeface="Noto Serif Display"/>
                <a:cs typeface="Noto Serif Display"/>
                <a:sym typeface="Noto Serif Display"/>
              </a:rPr>
              <a:t>Là</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nhóm</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phát</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triển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hoặc</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nhân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sự</a:t>
            </a:r>
            <a:r>
              <a:rPr lang="en-US" sz="3600" dirty="0">
                <a:solidFill>
                  <a:srgbClr val="000000"/>
                </a:solidFill>
                <a:latin typeface="Muli" panose="020B0604020202020204" charset="0"/>
                <a:ea typeface="Noto Serif Display"/>
                <a:cs typeface="Noto Serif Display"/>
                <a:sym typeface="Noto Serif Display"/>
              </a:rPr>
              <a:t> du </a:t>
            </a:r>
            <a:r>
              <a:rPr lang="en-US" sz="3600" dirty="0" err="1">
                <a:solidFill>
                  <a:srgbClr val="000000"/>
                </a:solidFill>
                <a:latin typeface="Muli" panose="020B0604020202020204" charset="0"/>
                <a:ea typeface="Noto Serif Display"/>
                <a:cs typeface="Noto Serif Display"/>
                <a:sym typeface="Noto Serif Display"/>
              </a:rPr>
              <a:t>lịch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quản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lý</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nội</a:t>
            </a:r>
            <a:r>
              <a:rPr lang="en-US" sz="3600" dirty="0">
                <a:solidFill>
                  <a:srgbClr val="000000"/>
                </a:solidFill>
                <a:latin typeface="Muli" panose="020B0604020202020204" charset="0"/>
                <a:ea typeface="Noto Serif Display"/>
                <a:cs typeface="Noto Serif Display"/>
                <a:sym typeface="Noto Serif Display"/>
              </a:rPr>
              <a:t> dung. Trong demo </a:t>
            </a:r>
            <a:r>
              <a:rPr lang="en-US" sz="3600" dirty="0" err="1">
                <a:solidFill>
                  <a:srgbClr val="000000"/>
                </a:solidFill>
                <a:latin typeface="Muli" panose="020B0604020202020204" charset="0"/>
                <a:ea typeface="Noto Serif Display"/>
                <a:cs typeface="Noto Serif Display"/>
                <a:sym typeface="Noto Serif Display"/>
              </a:rPr>
              <a:t>tĩnh</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không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có</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phân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cấp</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nhưng</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giả</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định</a:t>
            </a:r>
            <a:r>
              <a:rPr lang="en-US" sz="3600" dirty="0">
                <a:solidFill>
                  <a:srgbClr val="000000"/>
                </a:solidFill>
                <a:latin typeface="Muli" panose="020B0604020202020204" charset="0"/>
                <a:ea typeface="Noto Serif Display"/>
                <a:cs typeface="Noto Serif Display"/>
                <a:sym typeface="Noto Serif Display"/>
              </a:rPr>
              <a:t> “admin” </a:t>
            </a:r>
            <a:r>
              <a:rPr lang="en-US" sz="3600" dirty="0" err="1">
                <a:solidFill>
                  <a:srgbClr val="000000"/>
                </a:solidFill>
                <a:latin typeface="Muli" panose="020B0604020202020204" charset="0"/>
                <a:ea typeface="Noto Serif Display"/>
                <a:cs typeface="Noto Serif Display"/>
                <a:sym typeface="Noto Serif Display"/>
              </a:rPr>
              <a:t>có</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thể</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cập</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nhật</a:t>
            </a:r>
            <a:r>
              <a:rPr lang="en-US" sz="3600" dirty="0">
                <a:solidFill>
                  <a:srgbClr val="000000"/>
                </a:solidFill>
                <a:latin typeface="Muli" panose="020B0604020202020204" charset="0"/>
                <a:ea typeface="Noto Serif Display"/>
                <a:cs typeface="Noto Serif Display"/>
                <a:sym typeface="Noto Serif Display"/>
              </a:rPr>
              <a:t> file HTML/CSS </a:t>
            </a:r>
            <a:r>
              <a:rPr lang="en-US" sz="3600" dirty="0" err="1">
                <a:solidFill>
                  <a:srgbClr val="000000"/>
                </a:solidFill>
                <a:latin typeface="Muli" panose="020B0604020202020204" charset="0"/>
                <a:ea typeface="Noto Serif Display"/>
                <a:cs typeface="Noto Serif Display"/>
                <a:sym typeface="Noto Serif Display"/>
              </a:rPr>
              <a:t>khi</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cần</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thay</a:t>
            </a:r>
            <a:r>
              <a:rPr lang="en-US" sz="3600" dirty="0">
                <a:solidFill>
                  <a:srgbClr val="000000"/>
                </a:solidFill>
                <a:latin typeface="Muli" panose="020B0604020202020204" charset="0"/>
                <a:ea typeface="Noto Serif Display"/>
                <a:cs typeface="Noto Serif Display"/>
                <a:sym typeface="Noto Serif Display"/>
              </a:rPr>
              <a:t> </a:t>
            </a:r>
            <a:r>
              <a:rPr lang="en-US" sz="3600" dirty="0" err="1">
                <a:solidFill>
                  <a:srgbClr val="000000"/>
                </a:solidFill>
                <a:latin typeface="Muli" panose="020B0604020202020204" charset="0"/>
                <a:ea typeface="Noto Serif Display"/>
                <a:cs typeface="Noto Serif Display"/>
                <a:sym typeface="Noto Serif Display"/>
              </a:rPr>
              <a:t>đổi</a:t>
            </a:r>
            <a:r>
              <a:rPr lang="en-US" sz="3600" dirty="0">
                <a:solidFill>
                  <a:srgbClr val="000000"/>
                </a:solidFill>
                <a:latin typeface="Muli" panose="020B0604020202020204" charset="0"/>
                <a:ea typeface="Noto Serif Display"/>
                <a:cs typeface="Noto Serif Display"/>
                <a:sym typeface="Noto Serif Display"/>
              </a:rPr>
              <a:t>.</a:t>
            </a:r>
          </a:p>
          <a:p>
            <a:pPr algn="ctr">
              <a:lnSpc>
                <a:spcPts val="5651"/>
              </a:lnSpc>
              <a:spcBef>
                <a:spcPct val="0"/>
              </a:spcBef>
            </a:pPr>
            <a:endParaRPr lang="en-US" sz="4036"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465657"/>
            <a:ext cx="16992600" cy="9554090"/>
          </a:xfrm>
          <a:prstGeom prst="rect">
            <a:avLst/>
          </a:prstGeom>
        </p:spPr>
        <p:txBody>
          <a:bodyPr wrap="square" lIns="0" tIns="0" rIns="0" bIns="0" rtlCol="0" anchor="t">
            <a:spAutoFit/>
          </a:bodyPr>
          <a:lstStyle/>
          <a:p>
            <a:pPr>
              <a:lnSpc>
                <a:spcPts val="4357"/>
              </a:lnSpc>
            </a:pPr>
            <a:r>
              <a:rPr lang="en-US" sz="3112" b="1" dirty="0">
                <a:solidFill>
                  <a:srgbClr val="000000"/>
                </a:solidFill>
                <a:latin typeface="Muli" panose="020B0604020202020204" charset="0"/>
                <a:ea typeface="Noto Serif Display Bold"/>
                <a:cs typeface="Noto Serif Display Bold"/>
                <a:sym typeface="Noto Serif Display Bold"/>
              </a:rPr>
              <a:t>5. </a:t>
            </a:r>
            <a:r>
              <a:rPr lang="en-US" sz="3112" b="1" dirty="0" err="1">
                <a:solidFill>
                  <a:srgbClr val="000000"/>
                </a:solidFill>
                <a:latin typeface="Muli" panose="020B0604020202020204" charset="0"/>
                <a:ea typeface="Noto Serif Display Bold"/>
                <a:cs typeface="Noto Serif Display Bold"/>
                <a:sym typeface="Noto Serif Display Bold"/>
              </a:rPr>
              <a:t>Thiết</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kế</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giao</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diện</a:t>
            </a:r>
            <a:r>
              <a:rPr lang="en-US" sz="3112" b="1" dirty="0">
                <a:solidFill>
                  <a:srgbClr val="000000"/>
                </a:solidFill>
                <a:latin typeface="Muli" panose="020B0604020202020204" charset="0"/>
                <a:ea typeface="Noto Serif Display Bold"/>
                <a:cs typeface="Noto Serif Display Bold"/>
                <a:sym typeface="Noto Serif Display Bold"/>
              </a:rPr>
              <a:t> chi </a:t>
            </a:r>
            <a:r>
              <a:rPr lang="en-US" sz="3112" b="1" dirty="0" err="1">
                <a:solidFill>
                  <a:srgbClr val="000000"/>
                </a:solidFill>
                <a:latin typeface="Muli" panose="020B0604020202020204" charset="0"/>
                <a:ea typeface="Noto Serif Display Bold"/>
                <a:cs typeface="Noto Serif Display Bold"/>
                <a:sym typeface="Noto Serif Display Bold"/>
              </a:rPr>
              <a:t>tiết</a:t>
            </a:r>
            <a:r>
              <a:rPr lang="en-US" sz="3112" b="1" dirty="0">
                <a:solidFill>
                  <a:srgbClr val="000000"/>
                </a:solidFill>
                <a:latin typeface="Muli" panose="020B0604020202020204" charset="0"/>
                <a:ea typeface="Noto Serif Display Bold"/>
                <a:cs typeface="Noto Serif Display Bold"/>
                <a:sym typeface="Noto Serif Display Bold"/>
              </a:rPr>
              <a:t> (UX/UI, wireframe, </a:t>
            </a:r>
            <a:r>
              <a:rPr lang="en-US" sz="3112" b="1" dirty="0" err="1">
                <a:solidFill>
                  <a:srgbClr val="000000"/>
                </a:solidFill>
                <a:latin typeface="Muli" panose="020B0604020202020204" charset="0"/>
                <a:ea typeface="Noto Serif Display Bold"/>
                <a:cs typeface="Noto Serif Display Bold"/>
                <a:sym typeface="Noto Serif Display Bold"/>
              </a:rPr>
              <a:t>công</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nghệ</a:t>
            </a:r>
            <a:r>
              <a:rPr lang="en-US" sz="3112" b="1" dirty="0">
                <a:solidFill>
                  <a:srgbClr val="000000"/>
                </a:solidFill>
                <a:latin typeface="Muli" panose="020B0604020202020204" charset="0"/>
                <a:ea typeface="Noto Serif Display Bold"/>
                <a:cs typeface="Noto Serif Display Bold"/>
                <a:sym typeface="Noto Serif Display Bold"/>
              </a:rPr>
              <a:t> front-end)</a:t>
            </a:r>
          </a:p>
          <a:p>
            <a:pPr>
              <a:lnSpc>
                <a:spcPts val="4357"/>
              </a:lnSpc>
            </a:pPr>
            <a:r>
              <a:rPr lang="en-US" sz="3112" b="1" dirty="0" err="1">
                <a:solidFill>
                  <a:srgbClr val="000000"/>
                </a:solidFill>
                <a:latin typeface="Muli" panose="020B0604020202020204" charset="0"/>
                <a:ea typeface="Noto Serif Display Bold"/>
                <a:cs typeface="Noto Serif Display Bold"/>
                <a:sym typeface="Noto Serif Display Bold"/>
              </a:rPr>
              <a:t>Phân</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tích</a:t>
            </a:r>
            <a:r>
              <a:rPr lang="en-US" sz="3112" b="1" dirty="0">
                <a:solidFill>
                  <a:srgbClr val="000000"/>
                </a:solidFill>
                <a:latin typeface="Muli" panose="020B0604020202020204" charset="0"/>
                <a:ea typeface="Noto Serif Display Bold"/>
                <a:cs typeface="Noto Serif Display Bold"/>
                <a:sym typeface="Noto Serif Display Bold"/>
              </a:rPr>
              <a:t> UX/UI:</a:t>
            </a:r>
            <a:r>
              <a:rPr lang="en-US" sz="3112" dirty="0">
                <a:solidFill>
                  <a:srgbClr val="000000"/>
                </a:solidFill>
                <a:latin typeface="Muli" panose="020B0604020202020204" charset="0"/>
                <a:ea typeface="Noto Serif Display"/>
                <a:cs typeface="Noto Serif Display"/>
                <a:sym typeface="Noto Serif Display"/>
              </a:rPr>
              <a:t> Giao </a:t>
            </a:r>
            <a:r>
              <a:rPr lang="en-US" sz="3112" dirty="0" err="1">
                <a:solidFill>
                  <a:srgbClr val="000000"/>
                </a:solidFill>
                <a:latin typeface="Muli" panose="020B0604020202020204" charset="0"/>
                <a:ea typeface="Noto Serif Display"/>
                <a:cs typeface="Noto Serif Display"/>
                <a:sym typeface="Noto Serif Display"/>
              </a:rPr>
              <a:t>diện</a:t>
            </a:r>
            <a:r>
              <a:rPr lang="en-US" sz="3112" dirty="0">
                <a:solidFill>
                  <a:srgbClr val="000000"/>
                </a:solidFill>
                <a:latin typeface="Muli" panose="020B0604020202020204" charset="0"/>
                <a:ea typeface="Noto Serif Display"/>
                <a:cs typeface="Noto Serif Display"/>
                <a:sym typeface="Noto Serif Display"/>
              </a:rPr>
              <a:t> website </a:t>
            </a:r>
            <a:r>
              <a:rPr lang="en-US" sz="3112" dirty="0" err="1">
                <a:solidFill>
                  <a:srgbClr val="000000"/>
                </a:solidFill>
                <a:latin typeface="Muli" panose="020B0604020202020204" charset="0"/>
                <a:ea typeface="Noto Serif Display"/>
                <a:cs typeface="Noto Serif Display"/>
                <a:sym typeface="Noto Serif Display"/>
              </a:rPr>
              <a:t>cần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tập</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trung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vào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trải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nghiệm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người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dùng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trực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quan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thẩm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mỹ</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cao</a:t>
            </a:r>
            <a:r>
              <a:rPr lang="en-US" sz="3112" dirty="0">
                <a:solidFill>
                  <a:srgbClr val="000000"/>
                </a:solidFill>
                <a:latin typeface="Muli" panose="020B0604020202020204" charset="0"/>
                <a:ea typeface="Noto Serif Display"/>
                <a:cs typeface="Noto Serif Display"/>
                <a:sym typeface="Noto Serif Display"/>
              </a:rPr>
              <a:t>. Theo </a:t>
            </a:r>
            <a:r>
              <a:rPr lang="en-US" sz="3112" dirty="0" err="1">
                <a:solidFill>
                  <a:srgbClr val="000000"/>
                </a:solidFill>
                <a:latin typeface="Muli" panose="020B0604020202020204" charset="0"/>
                <a:ea typeface="Noto Serif Display"/>
                <a:cs typeface="Noto Serif Display"/>
                <a:sym typeface="Noto Serif Display"/>
              </a:rPr>
              <a:t>các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nguyên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tắc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thiết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kế</a:t>
            </a:r>
            <a:r>
              <a:rPr lang="en-US" sz="3112" dirty="0">
                <a:solidFill>
                  <a:srgbClr val="000000"/>
                </a:solidFill>
                <a:latin typeface="Muli" panose="020B0604020202020204" charset="0"/>
                <a:ea typeface="Noto Serif Display"/>
                <a:cs typeface="Noto Serif Display"/>
                <a:sym typeface="Noto Serif Display"/>
              </a:rPr>
              <a:t> web du </a:t>
            </a:r>
            <a:r>
              <a:rPr lang="en-US" sz="3112" dirty="0" err="1">
                <a:solidFill>
                  <a:srgbClr val="000000"/>
                </a:solidFill>
                <a:latin typeface="Muli" panose="020B0604020202020204" charset="0"/>
                <a:ea typeface="Noto Serif Display"/>
                <a:cs typeface="Noto Serif Display"/>
                <a:sym typeface="Noto Serif Display"/>
              </a:rPr>
              <a:t>lịch</a:t>
            </a:r>
            <a:r>
              <a:rPr lang="en-US" sz="3112" dirty="0">
                <a:solidFill>
                  <a:srgbClr val="000000"/>
                </a:solidFill>
                <a:latin typeface="Muli" panose="020B0604020202020204" charset="0"/>
                <a:ea typeface="Noto Serif Display"/>
                <a:cs typeface="Noto Serif Display"/>
                <a:sym typeface="Noto Serif Display"/>
              </a:rPr>
              <a:t>, </a:t>
            </a:r>
            <a:r>
              <a:rPr lang="en-US" sz="3112" b="1" dirty="0" err="1">
                <a:solidFill>
                  <a:srgbClr val="000000"/>
                </a:solidFill>
                <a:latin typeface="Muli" panose="020B0604020202020204" charset="0"/>
                <a:ea typeface="Noto Serif Display Bold"/>
                <a:cs typeface="Noto Serif Display Bold"/>
                <a:sym typeface="Noto Serif Display Bold"/>
              </a:rPr>
              <a:t>hình</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ảnh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đóng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vai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trò</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trung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tâm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trong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việc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tạo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ấn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tượng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khơi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gợi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cảm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hứng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khách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hàng</a:t>
            </a:r>
            <a:r>
              <a:rPr lang="en-US" sz="3112" dirty="0">
                <a:solidFill>
                  <a:srgbClr val="000000"/>
                </a:solidFill>
                <a:latin typeface="Muli" panose="020B0604020202020204" charset="0"/>
                <a:ea typeface="Noto Serif Display"/>
                <a:cs typeface="Noto Serif Display"/>
                <a:sym typeface="Noto Serif Display"/>
              </a:rPr>
              <a:t>. Do </a:t>
            </a:r>
            <a:r>
              <a:rPr lang="en-US" sz="3112" dirty="0" err="1">
                <a:solidFill>
                  <a:srgbClr val="000000"/>
                </a:solidFill>
                <a:latin typeface="Muli" panose="020B0604020202020204" charset="0"/>
                <a:ea typeface="Noto Serif Display"/>
                <a:cs typeface="Noto Serif Display"/>
                <a:sym typeface="Noto Serif Display"/>
              </a:rPr>
              <a:t>đó</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giao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diện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phải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sử</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dụng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ảnh</a:t>
            </a:r>
            <a:r>
              <a:rPr lang="en-US" sz="3112" dirty="0">
                <a:solidFill>
                  <a:srgbClr val="000000"/>
                </a:solidFill>
                <a:latin typeface="Muli" panose="020B0604020202020204" charset="0"/>
                <a:ea typeface="Noto Serif Display"/>
                <a:cs typeface="Noto Serif Display"/>
                <a:sym typeface="Noto Serif Display"/>
              </a:rPr>
              <a:t> banner </a:t>
            </a:r>
            <a:r>
              <a:rPr lang="en-US" sz="3112" dirty="0" err="1">
                <a:solidFill>
                  <a:srgbClr val="000000"/>
                </a:solidFill>
                <a:latin typeface="Muli" panose="020B0604020202020204" charset="0"/>
                <a:ea typeface="Noto Serif Display"/>
                <a:cs typeface="Noto Serif Display"/>
                <a:sym typeface="Noto Serif Display"/>
              </a:rPr>
              <a:t>chất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lượng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cao</a:t>
            </a:r>
            <a:r>
              <a:rPr lang="en-US" sz="3112" dirty="0">
                <a:solidFill>
                  <a:srgbClr val="000000"/>
                </a:solidFill>
                <a:latin typeface="Muli" panose="020B0604020202020204" charset="0"/>
                <a:ea typeface="Noto Serif Display"/>
                <a:cs typeface="Noto Serif Display"/>
                <a:sym typeface="Noto Serif Display"/>
              </a:rPr>
              <a:t> (hero image) </a:t>
            </a:r>
            <a:r>
              <a:rPr lang="en-US" sz="3112" dirty="0" err="1">
                <a:solidFill>
                  <a:srgbClr val="000000"/>
                </a:solidFill>
                <a:latin typeface="Muli" panose="020B0604020202020204" charset="0"/>
                <a:ea typeface="Noto Serif Display"/>
                <a:cs typeface="Noto Serif Display"/>
                <a:sym typeface="Noto Serif Display"/>
              </a:rPr>
              <a:t>minh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họa</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Vịnh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Hạ</a:t>
            </a:r>
            <a:r>
              <a:rPr lang="en-US" sz="3112" dirty="0">
                <a:solidFill>
                  <a:srgbClr val="000000"/>
                </a:solidFill>
                <a:latin typeface="Muli" panose="020B0604020202020204" charset="0"/>
                <a:ea typeface="Noto Serif Display"/>
                <a:cs typeface="Noto Serif Display"/>
                <a:sym typeface="Noto Serif Display"/>
              </a:rPr>
              <a:t> Long </a:t>
            </a:r>
            <a:r>
              <a:rPr lang="en-US" sz="3112" dirty="0" err="1">
                <a:solidFill>
                  <a:srgbClr val="000000"/>
                </a:solidFill>
                <a:latin typeface="Muli" panose="020B0604020202020204" charset="0"/>
                <a:ea typeface="Noto Serif Display"/>
                <a:cs typeface="Noto Serif Display"/>
                <a:sym typeface="Noto Serif Display"/>
              </a:rPr>
              <a:t>ngay</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đầu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trang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Màu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sắc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chủ</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đạo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nên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hài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hòa</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dịu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mát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xanh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biển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xanh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lá</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cây</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trắng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thể</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hiện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không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gian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biển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đảo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tươi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đẹp</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Thiết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kế</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đơn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giản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tinh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tế</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không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rườm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nhưng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vẫn</a:t>
            </a:r>
            <a:r>
              <a:rPr lang="en-US" sz="3112" dirty="0">
                <a:solidFill>
                  <a:srgbClr val="000000"/>
                </a:solidFill>
                <a:latin typeface="Muli" panose="020B0604020202020204" charset="0"/>
                <a:ea typeface="Noto Serif Display"/>
                <a:cs typeface="Noto Serif Display"/>
                <a:sym typeface="Noto Serif Display"/>
              </a:rPr>
              <a:t> sang </a:t>
            </a:r>
            <a:r>
              <a:rPr lang="en-US" sz="3112" dirty="0" err="1">
                <a:solidFill>
                  <a:srgbClr val="000000"/>
                </a:solidFill>
                <a:latin typeface="Muli" panose="020B0604020202020204" charset="0"/>
                <a:ea typeface="Noto Serif Display"/>
                <a:cs typeface="Noto Serif Display"/>
                <a:sym typeface="Noto Serif Display"/>
              </a:rPr>
              <a:t>trọng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Cách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phối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màu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phông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chữ</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nhất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quán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theo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bộ</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nhận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diện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thương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hiệu</a:t>
            </a:r>
            <a:r>
              <a:rPr lang="en-US" sz="3112" dirty="0">
                <a:solidFill>
                  <a:srgbClr val="000000"/>
                </a:solidFill>
                <a:latin typeface="Muli" panose="020B0604020202020204" charset="0"/>
                <a:ea typeface="Noto Serif Display"/>
                <a:cs typeface="Noto Serif Display"/>
                <a:sym typeface="Noto Serif Display"/>
              </a:rPr>
              <a:t> du </a:t>
            </a:r>
            <a:r>
              <a:rPr lang="en-US" sz="3112" dirty="0" err="1">
                <a:solidFill>
                  <a:srgbClr val="000000"/>
                </a:solidFill>
                <a:latin typeface="Muli" panose="020B0604020202020204" charset="0"/>
                <a:ea typeface="Noto Serif Display"/>
                <a:cs typeface="Noto Serif Display"/>
                <a:sym typeface="Noto Serif Display"/>
              </a:rPr>
              <a:t>lịch</a:t>
            </a:r>
            <a:r>
              <a:rPr lang="en-US" sz="3112" dirty="0">
                <a:solidFill>
                  <a:srgbClr val="000000"/>
                </a:solidFill>
                <a:latin typeface="Muli" panose="020B0604020202020204" charset="0"/>
                <a:ea typeface="Noto Serif Display"/>
                <a:cs typeface="Noto Serif Display"/>
                <a:sym typeface="Noto Serif Display"/>
              </a:rPr>
              <a:t> Việt Nam (</a:t>
            </a:r>
            <a:r>
              <a:rPr lang="en-US" sz="3112" dirty="0" err="1">
                <a:solidFill>
                  <a:srgbClr val="000000"/>
                </a:solidFill>
                <a:latin typeface="Muli" panose="020B0604020202020204" charset="0"/>
                <a:ea typeface="Noto Serif Display"/>
                <a:cs typeface="Noto Serif Display"/>
                <a:sym typeface="Noto Serif Display"/>
              </a:rPr>
              <a:t>chẳng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hạn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phông</a:t>
            </a:r>
            <a:r>
              <a:rPr lang="en-US" sz="3112" dirty="0">
                <a:solidFill>
                  <a:srgbClr val="000000"/>
                </a:solidFill>
                <a:latin typeface="Muli" panose="020B0604020202020204" charset="0"/>
                <a:ea typeface="Noto Serif Display"/>
                <a:cs typeface="Noto Serif Display"/>
                <a:sym typeface="Noto Serif Display"/>
              </a:rPr>
              <a:t> sans-serif </a:t>
            </a:r>
            <a:r>
              <a:rPr lang="en-US" sz="3112" dirty="0" err="1">
                <a:solidFill>
                  <a:srgbClr val="000000"/>
                </a:solidFill>
                <a:latin typeface="Muli" panose="020B0604020202020204" charset="0"/>
                <a:ea typeface="Noto Serif Display"/>
                <a:cs typeface="Noto Serif Display"/>
                <a:sym typeface="Noto Serif Display"/>
              </a:rPr>
              <a:t>rõ</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ràng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màu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biển</a:t>
            </a:r>
            <a:r>
              <a:rPr lang="en-US" sz="3112" dirty="0">
                <a:solidFill>
                  <a:srgbClr val="000000"/>
                </a:solidFill>
                <a:latin typeface="Muli" panose="020B0604020202020204" charset="0"/>
                <a:ea typeface="Noto Serif Display"/>
                <a:cs typeface="Noto Serif Display"/>
                <a:sym typeface="Noto Serif Display"/>
              </a:rPr>
              <a:t>).</a:t>
            </a:r>
          </a:p>
          <a:p>
            <a:pPr>
              <a:lnSpc>
                <a:spcPts val="4357"/>
              </a:lnSpc>
            </a:pPr>
            <a:r>
              <a:rPr lang="en-US" sz="3112" dirty="0" err="1">
                <a:solidFill>
                  <a:srgbClr val="000000"/>
                </a:solidFill>
                <a:latin typeface="Muli" panose="020B0604020202020204" charset="0"/>
                <a:ea typeface="Noto Serif Display"/>
                <a:cs typeface="Noto Serif Display"/>
                <a:sym typeface="Noto Serif Display"/>
              </a:rPr>
              <a:t>Để</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nâng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cao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tính</a:t>
            </a:r>
            <a:r>
              <a:rPr lang="en-US" sz="3112" dirty="0">
                <a:solidFill>
                  <a:srgbClr val="000000"/>
                </a:solidFill>
                <a:latin typeface="Muli" panose="020B0604020202020204" charset="0"/>
                <a:ea typeface="Noto Serif Display"/>
                <a:cs typeface="Noto Serif Display"/>
                <a:sym typeface="Noto Serif Display"/>
              </a:rPr>
              <a:t> </a:t>
            </a:r>
            <a:r>
              <a:rPr lang="en-US" sz="3112" b="1" dirty="0" err="1">
                <a:solidFill>
                  <a:srgbClr val="000000"/>
                </a:solidFill>
                <a:latin typeface="Muli" panose="020B0604020202020204" charset="0"/>
                <a:ea typeface="Noto Serif Display Bold"/>
                <a:cs typeface="Noto Serif Display Bold"/>
                <a:sym typeface="Noto Serif Display Bold"/>
              </a:rPr>
              <a:t>trải</a:t>
            </a:r>
            <a:r>
              <a:rPr lang="en-US" sz="3112" b="1" dirty="0">
                <a:solidFill>
                  <a:srgbClr val="000000"/>
                </a:solidFill>
                <a:latin typeface="Muli" panose="020B0604020202020204" charset="0"/>
                <a:ea typeface="Noto Serif Display Bold"/>
                <a:cs typeface="Noto Serif Display Bold"/>
                <a:sym typeface="Noto Serif Display Bold"/>
              </a:rPr>
              <a:t> </a:t>
            </a:r>
            <a:r>
              <a:rPr lang="en-US" sz="3112" b="1" dirty="0" err="1">
                <a:solidFill>
                  <a:srgbClr val="000000"/>
                </a:solidFill>
                <a:latin typeface="Muli" panose="020B0604020202020204" charset="0"/>
                <a:ea typeface="Noto Serif Display Bold"/>
                <a:cs typeface="Noto Serif Display Bold"/>
                <a:sym typeface="Noto Serif Display Bold"/>
              </a:rPr>
              <a:t>nghiệm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các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yếu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tố</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điều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hướng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phải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rõ</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ràng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thanh</a:t>
            </a:r>
            <a:r>
              <a:rPr lang="en-US" sz="3112" dirty="0">
                <a:solidFill>
                  <a:srgbClr val="000000"/>
                </a:solidFill>
                <a:latin typeface="Muli" panose="020B0604020202020204" charset="0"/>
                <a:ea typeface="Noto Serif Display"/>
                <a:cs typeface="Noto Serif Display"/>
                <a:sym typeface="Noto Serif Display"/>
              </a:rPr>
              <a:t> menu </a:t>
            </a:r>
            <a:r>
              <a:rPr lang="en-US" sz="3112" dirty="0" err="1">
                <a:solidFill>
                  <a:srgbClr val="000000"/>
                </a:solidFill>
                <a:latin typeface="Muli" panose="020B0604020202020204" charset="0"/>
                <a:ea typeface="Noto Serif Display"/>
                <a:cs typeface="Noto Serif Display"/>
                <a:sym typeface="Noto Serif Display"/>
              </a:rPr>
              <a:t>cố</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định</a:t>
            </a:r>
            <a:r>
              <a:rPr lang="en-US" sz="3112" dirty="0">
                <a:solidFill>
                  <a:srgbClr val="000000"/>
                </a:solidFill>
                <a:latin typeface="Muli" panose="020B0604020202020204" charset="0"/>
                <a:ea typeface="Noto Serif Display"/>
                <a:cs typeface="Noto Serif Display"/>
                <a:sym typeface="Noto Serif Display"/>
              </a:rPr>
              <a:t> ở </a:t>
            </a:r>
            <a:r>
              <a:rPr lang="en-US" sz="3112" dirty="0" err="1">
                <a:solidFill>
                  <a:srgbClr val="000000"/>
                </a:solidFill>
                <a:latin typeface="Muli" panose="020B0604020202020204" charset="0"/>
                <a:ea typeface="Noto Serif Display"/>
                <a:cs typeface="Noto Serif Display"/>
                <a:sym typeface="Noto Serif Display"/>
              </a:rPr>
              <a:t>trên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cùng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với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các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mục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chính</a:t>
            </a:r>
            <a:r>
              <a:rPr lang="en-US" sz="3112" dirty="0">
                <a:solidFill>
                  <a:srgbClr val="000000"/>
                </a:solidFill>
                <a:latin typeface="Muli" panose="020B0604020202020204" charset="0"/>
                <a:ea typeface="Noto Serif Display"/>
                <a:cs typeface="Noto Serif Display"/>
                <a:sym typeface="Noto Serif Display"/>
              </a:rPr>
              <a:t> (Trang </a:t>
            </a:r>
            <a:r>
              <a:rPr lang="en-US" sz="3112" dirty="0" err="1">
                <a:solidFill>
                  <a:srgbClr val="000000"/>
                </a:solidFill>
                <a:latin typeface="Muli" panose="020B0604020202020204" charset="0"/>
                <a:ea typeface="Noto Serif Display"/>
                <a:cs typeface="Noto Serif Display"/>
                <a:sym typeface="Noto Serif Display"/>
              </a:rPr>
              <a:t>chủ</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Giới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thiệu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Điểm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đến</a:t>
            </a:r>
            <a:r>
              <a:rPr lang="en-US" sz="3112" dirty="0">
                <a:solidFill>
                  <a:srgbClr val="000000"/>
                </a:solidFill>
                <a:latin typeface="Muli" panose="020B0604020202020204" charset="0"/>
                <a:ea typeface="Noto Serif Display"/>
                <a:cs typeface="Noto Serif Display"/>
                <a:sym typeface="Noto Serif Display"/>
              </a:rPr>
              <a:t>, Tin </a:t>
            </a:r>
            <a:r>
              <a:rPr lang="en-US" sz="3112" dirty="0" err="1">
                <a:solidFill>
                  <a:srgbClr val="000000"/>
                </a:solidFill>
                <a:latin typeface="Muli" panose="020B0604020202020204" charset="0"/>
                <a:ea typeface="Noto Serif Display"/>
                <a:cs typeface="Noto Serif Display"/>
                <a:sym typeface="Noto Serif Display"/>
              </a:rPr>
              <a:t>tức</a:t>
            </a:r>
            <a:r>
              <a:rPr lang="en-US" sz="3112" dirty="0">
                <a:solidFill>
                  <a:srgbClr val="000000"/>
                </a:solidFill>
                <a:latin typeface="Muli" panose="020B0604020202020204" charset="0"/>
                <a:ea typeface="Noto Serif Display"/>
                <a:cs typeface="Noto Serif Display"/>
                <a:sym typeface="Noto Serif Display"/>
              </a:rPr>
              <a:t>, Liên </a:t>
            </a:r>
            <a:r>
              <a:rPr lang="en-US" sz="3112" dirty="0" err="1">
                <a:solidFill>
                  <a:srgbClr val="000000"/>
                </a:solidFill>
                <a:latin typeface="Muli" panose="020B0604020202020204" charset="0"/>
                <a:ea typeface="Noto Serif Display"/>
                <a:cs typeface="Noto Serif Display"/>
                <a:sym typeface="Noto Serif Display"/>
              </a:rPr>
              <a:t>hệ</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Mỗi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nút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bấm</a:t>
            </a:r>
            <a:r>
              <a:rPr lang="en-US" sz="3112" dirty="0">
                <a:solidFill>
                  <a:srgbClr val="000000"/>
                </a:solidFill>
                <a:latin typeface="Muli" panose="020B0604020202020204" charset="0"/>
                <a:ea typeface="Noto Serif Display"/>
                <a:cs typeface="Noto Serif Display"/>
                <a:sym typeface="Noto Serif Display"/>
              </a:rPr>
              <a:t> (CTA) </a:t>
            </a:r>
            <a:r>
              <a:rPr lang="en-US" sz="3112" dirty="0" err="1">
                <a:solidFill>
                  <a:srgbClr val="000000"/>
                </a:solidFill>
                <a:latin typeface="Muli" panose="020B0604020202020204" charset="0"/>
                <a:ea typeface="Noto Serif Display"/>
                <a:cs typeface="Noto Serif Display"/>
                <a:sym typeface="Noto Serif Display"/>
              </a:rPr>
              <a:t>như</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Đặt</a:t>
            </a:r>
            <a:r>
              <a:rPr lang="en-US" sz="3112" dirty="0">
                <a:solidFill>
                  <a:srgbClr val="000000"/>
                </a:solidFill>
                <a:latin typeface="Muli" panose="020B0604020202020204" charset="0"/>
                <a:ea typeface="Noto Serif Display"/>
                <a:cs typeface="Noto Serif Display"/>
                <a:sym typeface="Noto Serif Display"/>
              </a:rPr>
              <a:t> tour </a:t>
            </a:r>
            <a:r>
              <a:rPr lang="en-US" sz="3112" dirty="0" err="1">
                <a:solidFill>
                  <a:srgbClr val="000000"/>
                </a:solidFill>
                <a:latin typeface="Muli" panose="020B0604020202020204" charset="0"/>
                <a:ea typeface="Noto Serif Display"/>
                <a:cs typeface="Noto Serif Display"/>
                <a:sym typeface="Noto Serif Display"/>
              </a:rPr>
              <a:t>ngay</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Tải</a:t>
            </a:r>
            <a:r>
              <a:rPr lang="en-US" sz="3112" dirty="0">
                <a:solidFill>
                  <a:srgbClr val="000000"/>
                </a:solidFill>
                <a:latin typeface="Muli" panose="020B0604020202020204" charset="0"/>
                <a:ea typeface="Noto Serif Display"/>
                <a:cs typeface="Noto Serif Display"/>
                <a:sym typeface="Noto Serif Display"/>
              </a:rPr>
              <a:t> brochure” (</a:t>
            </a:r>
            <a:r>
              <a:rPr lang="en-US" sz="3112" dirty="0" err="1">
                <a:solidFill>
                  <a:srgbClr val="000000"/>
                </a:solidFill>
                <a:latin typeface="Muli" panose="020B0604020202020204" charset="0"/>
                <a:ea typeface="Noto Serif Display"/>
                <a:cs typeface="Noto Serif Display"/>
                <a:sym typeface="Noto Serif Display"/>
              </a:rPr>
              <a:t>nếu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có</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nổi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bật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Bố</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cục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nội</a:t>
            </a:r>
            <a:r>
              <a:rPr lang="en-US" sz="3112" dirty="0">
                <a:solidFill>
                  <a:srgbClr val="000000"/>
                </a:solidFill>
                <a:latin typeface="Muli" panose="020B0604020202020204" charset="0"/>
                <a:ea typeface="Noto Serif Display"/>
                <a:cs typeface="Noto Serif Display"/>
                <a:sym typeface="Noto Serif Display"/>
              </a:rPr>
              <a:t> dung </a:t>
            </a:r>
            <a:r>
              <a:rPr lang="en-US" sz="3112" dirty="0" err="1">
                <a:solidFill>
                  <a:srgbClr val="000000"/>
                </a:solidFill>
                <a:latin typeface="Muli" panose="020B0604020202020204" charset="0"/>
                <a:ea typeface="Noto Serif Display"/>
                <a:cs typeface="Noto Serif Display"/>
                <a:sym typeface="Noto Serif Display"/>
              </a:rPr>
              <a:t>nên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tuần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tự</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theo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nhu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cầu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thông</a:t>
            </a:r>
            <a:r>
              <a:rPr lang="en-US" sz="3112" dirty="0">
                <a:solidFill>
                  <a:srgbClr val="000000"/>
                </a:solidFill>
                <a:latin typeface="Muli" panose="020B0604020202020204" charset="0"/>
                <a:ea typeface="Noto Serif Display"/>
                <a:cs typeface="Noto Serif Display"/>
                <a:sym typeface="Noto Serif Display"/>
              </a:rPr>
              <a:t> tin </a:t>
            </a:r>
            <a:r>
              <a:rPr lang="en-US" sz="3112" dirty="0" err="1">
                <a:solidFill>
                  <a:srgbClr val="000000"/>
                </a:solidFill>
                <a:latin typeface="Muli" panose="020B0604020202020204" charset="0"/>
                <a:ea typeface="Noto Serif Display"/>
                <a:cs typeface="Noto Serif Display"/>
                <a:sym typeface="Noto Serif Display"/>
              </a:rPr>
              <a:t>của</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khách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sau</a:t>
            </a:r>
            <a:r>
              <a:rPr lang="en-US" sz="3112" dirty="0">
                <a:solidFill>
                  <a:srgbClr val="000000"/>
                </a:solidFill>
                <a:latin typeface="Muli" panose="020B0604020202020204" charset="0"/>
                <a:ea typeface="Noto Serif Display"/>
                <a:cs typeface="Noto Serif Display"/>
                <a:sym typeface="Noto Serif Display"/>
              </a:rPr>
              <a:t> banner </a:t>
            </a:r>
            <a:r>
              <a:rPr lang="en-US" sz="3112" dirty="0" err="1">
                <a:solidFill>
                  <a:srgbClr val="000000"/>
                </a:solidFill>
                <a:latin typeface="Muli" panose="020B0604020202020204" charset="0"/>
                <a:ea typeface="Noto Serif Display"/>
                <a:cs typeface="Noto Serif Display"/>
                <a:sym typeface="Noto Serif Display"/>
              </a:rPr>
              <a:t>lớn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giới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thiệu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chung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sau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đó</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là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các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điểm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đến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nổi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bật</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hình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ảnh</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rồi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phần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liên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hệ</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Mỗi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trang</a:t>
            </a:r>
            <a:r>
              <a:rPr lang="en-US" sz="3112" dirty="0">
                <a:solidFill>
                  <a:srgbClr val="000000"/>
                </a:solidFill>
                <a:latin typeface="Muli" panose="020B0604020202020204" charset="0"/>
                <a:ea typeface="Noto Serif Display"/>
                <a:cs typeface="Noto Serif Display"/>
                <a:sym typeface="Noto Serif Display"/>
              </a:rPr>
              <a:t> con (</a:t>
            </a:r>
            <a:r>
              <a:rPr lang="en-US" sz="3112" dirty="0" err="1">
                <a:solidFill>
                  <a:srgbClr val="000000"/>
                </a:solidFill>
                <a:latin typeface="Muli" panose="020B0604020202020204" charset="0"/>
                <a:ea typeface="Noto Serif Display"/>
                <a:cs typeface="Noto Serif Display"/>
                <a:sym typeface="Noto Serif Display"/>
              </a:rPr>
              <a:t>Giới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thiệu</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Điểm</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đến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vv</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cũng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tuân</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theo</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lưới</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bố</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cục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rõ</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ràng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dùng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các</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thẻ</a:t>
            </a:r>
            <a:r>
              <a:rPr lang="en-US" sz="3112" dirty="0">
                <a:solidFill>
                  <a:srgbClr val="000000"/>
                </a:solidFill>
                <a:latin typeface="Muli" panose="020B0604020202020204" charset="0"/>
                <a:ea typeface="Noto Serif Display"/>
                <a:cs typeface="Noto Serif Display"/>
                <a:sym typeface="Noto Serif Display"/>
              </a:rPr>
              <a:t> HTML5 semantic </a:t>
            </a:r>
            <a:r>
              <a:rPr lang="en-US" sz="3112" dirty="0" err="1">
                <a:solidFill>
                  <a:srgbClr val="000000"/>
                </a:solidFill>
                <a:latin typeface="Muli" panose="020B0604020202020204" charset="0"/>
                <a:ea typeface="Noto Serif Display"/>
                <a:cs typeface="Noto Serif Display"/>
                <a:sym typeface="Noto Serif Display"/>
              </a:rPr>
              <a:t>như</a:t>
            </a:r>
            <a:r>
              <a:rPr lang="en-US" sz="3112" dirty="0">
                <a:solidFill>
                  <a:srgbClr val="000000"/>
                </a:solidFill>
                <a:latin typeface="Muli" panose="020B0604020202020204" charset="0"/>
                <a:ea typeface="Noto Serif Display"/>
                <a:cs typeface="Noto Serif Display"/>
                <a:sym typeface="Noto Serif Display"/>
              </a:rPr>
              <a:t> &lt;header&gt;, &lt;section&gt;, &lt;article&gt;, &lt;footer&gt; </a:t>
            </a:r>
            <a:r>
              <a:rPr lang="en-US" sz="3112" dirty="0" err="1">
                <a:solidFill>
                  <a:srgbClr val="000000"/>
                </a:solidFill>
                <a:latin typeface="Muli" panose="020B0604020202020204" charset="0"/>
                <a:ea typeface="Noto Serif Display"/>
                <a:cs typeface="Noto Serif Display"/>
                <a:sym typeface="Noto Serif Display"/>
              </a:rPr>
              <a:t>để</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tăng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khả</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năng</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truy</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cập</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và</a:t>
            </a:r>
            <a:r>
              <a:rPr lang="en-US" sz="3112" dirty="0">
                <a:solidFill>
                  <a:srgbClr val="000000"/>
                </a:solidFill>
                <a:latin typeface="Muli" panose="020B0604020202020204" charset="0"/>
                <a:ea typeface="Noto Serif Display"/>
                <a:cs typeface="Noto Serif Display"/>
                <a:sym typeface="Noto Serif Display"/>
              </a:rPr>
              <a:t> </a:t>
            </a:r>
            <a:r>
              <a:rPr lang="en-US" sz="3112" dirty="0" err="1">
                <a:solidFill>
                  <a:srgbClr val="000000"/>
                </a:solidFill>
                <a:latin typeface="Muli" panose="020B0604020202020204" charset="0"/>
                <a:ea typeface="Noto Serif Display"/>
                <a:cs typeface="Noto Serif Display"/>
                <a:sym typeface="Noto Serif Display"/>
              </a:rPr>
              <a:t>chuẩn</a:t>
            </a:r>
            <a:r>
              <a:rPr lang="en-US" sz="3112" dirty="0">
                <a:solidFill>
                  <a:srgbClr val="000000"/>
                </a:solidFill>
                <a:latin typeface="Muli" panose="020B0604020202020204" charset="0"/>
                <a:ea typeface="Noto Serif Display"/>
                <a:cs typeface="Noto Serif Display"/>
                <a:sym typeface="Noto Serif Display"/>
              </a:rPr>
              <a:t> SEO.</a:t>
            </a:r>
          </a:p>
          <a:p>
            <a:pPr algn="ctr">
              <a:lnSpc>
                <a:spcPts val="4357"/>
              </a:lnSpc>
              <a:spcBef>
                <a:spcPct val="0"/>
              </a:spcBef>
            </a:pPr>
            <a:endParaRPr lang="en-US" sz="3112"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1" y="374048"/>
            <a:ext cx="17830800" cy="9912952"/>
          </a:xfrm>
          <a:prstGeom prst="rect">
            <a:avLst/>
          </a:prstGeom>
        </p:spPr>
        <p:txBody>
          <a:bodyPr wrap="square" lIns="0" tIns="0" rIns="0" bIns="0" rtlCol="0" anchor="t">
            <a:spAutoFit/>
          </a:bodyPr>
          <a:lstStyle/>
          <a:p>
            <a:pPr>
              <a:lnSpc>
                <a:spcPts val="3427"/>
              </a:lnSpc>
            </a:pPr>
            <a:r>
              <a:rPr lang="en-US" sz="2447" b="1" dirty="0">
                <a:solidFill>
                  <a:srgbClr val="000000"/>
                </a:solidFill>
                <a:latin typeface="Muli" panose="020B0604020202020204" charset="0"/>
                <a:ea typeface="Noto Serif Display"/>
                <a:cs typeface="Noto Serif Display"/>
                <a:sym typeface="Noto Serif Display"/>
              </a:rPr>
              <a:t>Wireframe: </a:t>
            </a:r>
            <a:r>
              <a:rPr lang="en-US" sz="2447" b="1" dirty="0" err="1">
                <a:solidFill>
                  <a:srgbClr val="000000"/>
                </a:solidFill>
                <a:latin typeface="Muli" panose="020B0604020202020204" charset="0"/>
                <a:ea typeface="Noto Serif Display"/>
                <a:cs typeface="Noto Serif Display"/>
                <a:sym typeface="Noto Serif Display"/>
              </a:rPr>
              <a:t>Trước</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khi</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triển</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khai</a:t>
            </a:r>
            <a:r>
              <a:rPr lang="en-US" sz="2447" b="1" dirty="0">
                <a:solidFill>
                  <a:srgbClr val="000000"/>
                </a:solidFill>
                <a:latin typeface="Muli" panose="020B0604020202020204" charset="0"/>
                <a:ea typeface="Noto Serif Display"/>
                <a:cs typeface="Noto Serif Display"/>
                <a:sym typeface="Noto Serif Display"/>
              </a:rPr>
              <a:t> code, </a:t>
            </a:r>
            <a:r>
              <a:rPr lang="en-US" sz="2447" b="1" dirty="0" err="1">
                <a:solidFill>
                  <a:srgbClr val="000000"/>
                </a:solidFill>
                <a:latin typeface="Muli" panose="020B0604020202020204" charset="0"/>
                <a:ea typeface="Noto Serif Display"/>
                <a:cs typeface="Noto Serif Display"/>
                <a:sym typeface="Noto Serif Display"/>
              </a:rPr>
              <a:t>cần</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phác</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thảo</a:t>
            </a:r>
            <a:r>
              <a:rPr lang="en-US" sz="2447" b="1" dirty="0">
                <a:solidFill>
                  <a:srgbClr val="000000"/>
                </a:solidFill>
                <a:latin typeface="Muli" panose="020B0604020202020204" charset="0"/>
                <a:ea typeface="Noto Serif Display"/>
                <a:cs typeface="Noto Serif Display"/>
                <a:sym typeface="Noto Serif Display"/>
              </a:rPr>
              <a:t> wireframe </a:t>
            </a:r>
            <a:r>
              <a:rPr lang="en-US" sz="2447" b="1" dirty="0" err="1">
                <a:solidFill>
                  <a:srgbClr val="000000"/>
                </a:solidFill>
                <a:latin typeface="Muli" panose="020B0604020202020204" charset="0"/>
                <a:ea typeface="Noto Serif Display"/>
                <a:cs typeface="Noto Serif Display"/>
                <a:sym typeface="Noto Serif Display"/>
              </a:rPr>
              <a:t>cho</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các</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trang</a:t>
            </a:r>
            <a:r>
              <a:rPr lang="en-US" sz="2447" b="1" dirty="0">
                <a:solidFill>
                  <a:srgbClr val="000000"/>
                </a:solidFill>
                <a:latin typeface="Muli" panose="020B0604020202020204" charset="0"/>
                <a:ea typeface="Noto Serif Display"/>
                <a:cs typeface="Noto Serif Display"/>
                <a:sym typeface="Noto Serif Display"/>
              </a:rPr>
              <a:t> </a:t>
            </a:r>
            <a:r>
              <a:rPr lang="en-US" sz="2447" b="1" dirty="0" err="1">
                <a:solidFill>
                  <a:srgbClr val="000000"/>
                </a:solidFill>
                <a:latin typeface="Muli" panose="020B0604020202020204" charset="0"/>
                <a:ea typeface="Noto Serif Display"/>
                <a:cs typeface="Noto Serif Display"/>
                <a:sym typeface="Noto Serif Display"/>
              </a:rPr>
              <a:t>chính</a:t>
            </a:r>
            <a:r>
              <a:rPr lang="en-US" sz="2447" b="1"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Trang </a:t>
            </a:r>
            <a:r>
              <a:rPr lang="en-US" sz="2447" dirty="0" err="1">
                <a:solidFill>
                  <a:srgbClr val="000000"/>
                </a:solidFill>
                <a:latin typeface="Muli" panose="020B0604020202020204" charset="0"/>
                <a:ea typeface="Noto Serif Display"/>
                <a:cs typeface="Noto Serif Display"/>
                <a:sym typeface="Noto Serif Display"/>
              </a:rPr>
              <a:t>chủ</a:t>
            </a:r>
            <a:r>
              <a:rPr lang="en-US" sz="2447" dirty="0">
                <a:solidFill>
                  <a:srgbClr val="000000"/>
                </a:solidFill>
                <a:latin typeface="Muli" panose="020B0604020202020204" charset="0"/>
                <a:ea typeface="Noto Serif Display"/>
                <a:cs typeface="Noto Serif Display"/>
                <a:sym typeface="Noto Serif Display"/>
              </a:rPr>
              <a:t>: Thanh </a:t>
            </a:r>
            <a:r>
              <a:rPr lang="en-US" sz="2447" dirty="0" err="1">
                <a:solidFill>
                  <a:srgbClr val="000000"/>
                </a:solidFill>
                <a:latin typeface="Muli" panose="020B0604020202020204" charset="0"/>
                <a:ea typeface="Noto Serif Display"/>
                <a:cs typeface="Noto Serif Display"/>
                <a:sym typeface="Noto Serif Display"/>
              </a:rPr>
              <a:t>điều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hướng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cùng</a:t>
            </a:r>
            <a:r>
              <a:rPr lang="en-US" sz="2447" dirty="0">
                <a:solidFill>
                  <a:srgbClr val="000000"/>
                </a:solidFill>
                <a:latin typeface="Muli" panose="020B0604020202020204" charset="0"/>
                <a:ea typeface="Noto Serif Display"/>
                <a:cs typeface="Noto Serif Display"/>
                <a:sym typeface="Noto Serif Display"/>
              </a:rPr>
              <a:t>, banner </a:t>
            </a:r>
            <a:r>
              <a:rPr lang="en-US" sz="2447" dirty="0" err="1">
                <a:solidFill>
                  <a:srgbClr val="000000"/>
                </a:solidFill>
                <a:latin typeface="Muli" panose="020B0604020202020204" charset="0"/>
                <a:ea typeface="Noto Serif Display"/>
                <a:cs typeface="Noto Serif Display"/>
                <a:sym typeface="Noto Serif Display"/>
              </a:rPr>
              <a:t>lớn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hình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động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hoặc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tĩnh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kèm</a:t>
            </a:r>
            <a:r>
              <a:rPr lang="en-US" sz="2447" dirty="0">
                <a:solidFill>
                  <a:srgbClr val="000000"/>
                </a:solidFill>
                <a:latin typeface="Muli" panose="020B0604020202020204" charset="0"/>
                <a:ea typeface="Noto Serif Display"/>
                <a:cs typeface="Noto Serif Display"/>
                <a:sym typeface="Noto Serif Display"/>
              </a:rPr>
              <a:t> slogan), </a:t>
            </a:r>
            <a:r>
              <a:rPr lang="en-US" sz="2447" dirty="0" err="1">
                <a:solidFill>
                  <a:srgbClr val="000000"/>
                </a:solidFill>
                <a:latin typeface="Muli" panose="020B0604020202020204" charset="0"/>
                <a:ea typeface="Noto Serif Display"/>
                <a:cs typeface="Noto Serif Display"/>
                <a:sym typeface="Noto Serif Display"/>
              </a:rPr>
              <a:t>các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khối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nội</a:t>
            </a:r>
            <a:r>
              <a:rPr lang="en-US" sz="2447" dirty="0">
                <a:solidFill>
                  <a:srgbClr val="000000"/>
                </a:solidFill>
                <a:latin typeface="Muli" panose="020B0604020202020204" charset="0"/>
                <a:ea typeface="Noto Serif Display"/>
                <a:cs typeface="Noto Serif Display"/>
                <a:sym typeface="Noto Serif Display"/>
              </a:rPr>
              <a:t> dung </a:t>
            </a:r>
            <a:r>
              <a:rPr lang="en-US" sz="2447" dirty="0" err="1">
                <a:solidFill>
                  <a:srgbClr val="000000"/>
                </a:solidFill>
                <a:latin typeface="Muli" panose="020B0604020202020204" charset="0"/>
                <a:ea typeface="Noto Serif Display"/>
                <a:cs typeface="Noto Serif Display"/>
                <a:sym typeface="Noto Serif Display"/>
              </a:rPr>
              <a:t>giới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thiệu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sơ</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lược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các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điểm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đến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nổi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bật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dưới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dạng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thẻ</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ảnh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tiêu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đề</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vực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liên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kết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mạng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xã</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hội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phần</a:t>
            </a:r>
            <a:r>
              <a:rPr lang="en-US" sz="2447" dirty="0">
                <a:solidFill>
                  <a:srgbClr val="000000"/>
                </a:solidFill>
                <a:latin typeface="Muli" panose="020B0604020202020204" charset="0"/>
                <a:ea typeface="Noto Serif Display"/>
                <a:cs typeface="Noto Serif Display"/>
                <a:sym typeface="Noto Serif Display"/>
              </a:rPr>
              <a:t> footer </a:t>
            </a:r>
            <a:r>
              <a:rPr lang="en-US" sz="2447" dirty="0" err="1">
                <a:solidFill>
                  <a:srgbClr val="000000"/>
                </a:solidFill>
                <a:latin typeface="Muli" panose="020B0604020202020204" charset="0"/>
                <a:ea typeface="Noto Serif Display"/>
                <a:cs typeface="Noto Serif Display"/>
                <a:sym typeface="Noto Serif Display"/>
              </a:rPr>
              <a:t>chứa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thông</a:t>
            </a:r>
            <a:r>
              <a:rPr lang="en-US" sz="2447" dirty="0">
                <a:solidFill>
                  <a:srgbClr val="000000"/>
                </a:solidFill>
                <a:latin typeface="Muli" panose="020B0604020202020204" charset="0"/>
                <a:ea typeface="Noto Serif Display"/>
                <a:cs typeface="Noto Serif Display"/>
                <a:sym typeface="Noto Serif Display"/>
              </a:rPr>
              <a:t> tin </a:t>
            </a:r>
            <a:r>
              <a:rPr lang="en-US" sz="2447" dirty="0" err="1">
                <a:solidFill>
                  <a:srgbClr val="000000"/>
                </a:solidFill>
                <a:latin typeface="Muli" panose="020B0604020202020204" charset="0"/>
                <a:ea typeface="Noto Serif Display"/>
                <a:cs typeface="Noto Serif Display"/>
                <a:sym typeface="Noto Serif Display"/>
              </a:rPr>
              <a:t>bản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quyền</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Trang </a:t>
            </a:r>
            <a:r>
              <a:rPr lang="en-US" sz="2447" dirty="0" err="1">
                <a:solidFill>
                  <a:srgbClr val="000000"/>
                </a:solidFill>
                <a:latin typeface="Muli" panose="020B0604020202020204" charset="0"/>
                <a:ea typeface="Noto Serif Display"/>
                <a:cs typeface="Noto Serif Display"/>
                <a:sym typeface="Noto Serif Display"/>
              </a:rPr>
              <a:t>Giới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thiệu</a:t>
            </a:r>
            <a:r>
              <a:rPr lang="en-US" sz="2447" dirty="0">
                <a:solidFill>
                  <a:srgbClr val="000000"/>
                </a:solidFill>
                <a:latin typeface="Muli" panose="020B0604020202020204" charset="0"/>
                <a:ea typeface="Noto Serif Display"/>
                <a:cs typeface="Noto Serif Display"/>
                <a:sym typeface="Noto Serif Display"/>
              </a:rPr>
              <a:t>: Văn </a:t>
            </a:r>
            <a:r>
              <a:rPr lang="en-US" sz="2447" dirty="0" err="1">
                <a:solidFill>
                  <a:srgbClr val="000000"/>
                </a:solidFill>
                <a:latin typeface="Muli" panose="020B0604020202020204" charset="0"/>
                <a:ea typeface="Noto Serif Display"/>
                <a:cs typeface="Noto Serif Display"/>
                <a:sym typeface="Noto Serif Display"/>
              </a:rPr>
              <a:t>bản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dài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hơn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về</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lịch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giá</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trị</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địa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chất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văn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hóa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của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Hạ</a:t>
            </a:r>
            <a:r>
              <a:rPr lang="en-US" sz="2447" dirty="0">
                <a:solidFill>
                  <a:srgbClr val="000000"/>
                </a:solidFill>
                <a:latin typeface="Muli" panose="020B0604020202020204" charset="0"/>
                <a:ea typeface="Noto Serif Display"/>
                <a:cs typeface="Noto Serif Display"/>
                <a:sym typeface="Noto Serif Display"/>
              </a:rPr>
              <a:t> Long, xen </a:t>
            </a:r>
            <a:r>
              <a:rPr lang="en-US" sz="2447" dirty="0" err="1">
                <a:solidFill>
                  <a:srgbClr val="000000"/>
                </a:solidFill>
                <a:latin typeface="Muli" panose="020B0604020202020204" charset="0"/>
                <a:ea typeface="Noto Serif Display"/>
                <a:cs typeface="Noto Serif Display"/>
                <a:sym typeface="Noto Serif Display"/>
              </a:rPr>
              <a:t>kẽ</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ảnh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minh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họa</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Trang </a:t>
            </a:r>
            <a:r>
              <a:rPr lang="en-US" sz="2447" dirty="0" err="1">
                <a:solidFill>
                  <a:srgbClr val="000000"/>
                </a:solidFill>
                <a:latin typeface="Muli" panose="020B0604020202020204" charset="0"/>
                <a:ea typeface="Noto Serif Display"/>
                <a:cs typeface="Noto Serif Display"/>
                <a:sym typeface="Noto Serif Display"/>
              </a:rPr>
              <a:t>Điểm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đến</a:t>
            </a:r>
            <a:r>
              <a:rPr lang="en-US" sz="2447" dirty="0">
                <a:solidFill>
                  <a:srgbClr val="000000"/>
                </a:solidFill>
                <a:latin typeface="Muli" panose="020B0604020202020204" charset="0"/>
                <a:ea typeface="Noto Serif Display"/>
                <a:cs typeface="Noto Serif Display"/>
                <a:sym typeface="Noto Serif Display"/>
              </a:rPr>
              <a:t>/Tour: </a:t>
            </a:r>
            <a:r>
              <a:rPr lang="en-US" sz="2447" dirty="0" err="1">
                <a:solidFill>
                  <a:srgbClr val="000000"/>
                </a:solidFill>
                <a:latin typeface="Muli" panose="020B0604020202020204" charset="0"/>
                <a:ea typeface="Noto Serif Display"/>
                <a:cs typeface="Noto Serif Display"/>
                <a:sym typeface="Noto Serif Display"/>
              </a:rPr>
              <a:t>Bản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đồ</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tích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hợp</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hoặc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danh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sách</a:t>
            </a:r>
            <a:r>
              <a:rPr lang="en-US" sz="2447" dirty="0">
                <a:solidFill>
                  <a:srgbClr val="000000"/>
                </a:solidFill>
                <a:latin typeface="Muli" panose="020B0604020202020204" charset="0"/>
                <a:ea typeface="Noto Serif Display"/>
                <a:cs typeface="Noto Serif Display"/>
                <a:sym typeface="Noto Serif Display"/>
              </a:rPr>
              <a:t> tour </a:t>
            </a:r>
            <a:r>
              <a:rPr lang="en-US" sz="2447" dirty="0" err="1">
                <a:solidFill>
                  <a:srgbClr val="000000"/>
                </a:solidFill>
                <a:latin typeface="Muli" panose="020B0604020202020204" charset="0"/>
                <a:ea typeface="Noto Serif Display"/>
                <a:cs typeface="Noto Serif Display"/>
                <a:sym typeface="Noto Serif Display"/>
              </a:rPr>
              <a:t>theo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chủ</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đề</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thư</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viện</a:t>
            </a:r>
            <a:r>
              <a:rPr lang="en-US" sz="2447" dirty="0">
                <a:solidFill>
                  <a:srgbClr val="000000"/>
                </a:solidFill>
                <a:latin typeface="Muli" panose="020B0604020202020204" charset="0"/>
                <a:ea typeface="Noto Serif Display"/>
                <a:cs typeface="Noto Serif Display"/>
                <a:sym typeface="Noto Serif Display"/>
              </a:rPr>
              <a:t>/slider </a:t>
            </a:r>
            <a:r>
              <a:rPr lang="en-US" sz="2447" dirty="0" err="1">
                <a:solidFill>
                  <a:srgbClr val="000000"/>
                </a:solidFill>
                <a:latin typeface="Muli" panose="020B0604020202020204" charset="0"/>
                <a:ea typeface="Noto Serif Display"/>
                <a:cs typeface="Noto Serif Display"/>
                <a:sym typeface="Noto Serif Display"/>
              </a:rPr>
              <a:t>hình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ảnh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từng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địa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điểm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chú</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thích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ngắn</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Trang Tin </a:t>
            </a:r>
            <a:r>
              <a:rPr lang="en-US" sz="2447" dirty="0" err="1">
                <a:solidFill>
                  <a:srgbClr val="000000"/>
                </a:solidFill>
                <a:latin typeface="Muli" panose="020B0604020202020204" charset="0"/>
                <a:ea typeface="Noto Serif Display"/>
                <a:cs typeface="Noto Serif Display"/>
                <a:sym typeface="Noto Serif Display"/>
              </a:rPr>
              <a:t>tức</a:t>
            </a:r>
            <a:r>
              <a:rPr lang="en-US" sz="2447" dirty="0">
                <a:solidFill>
                  <a:srgbClr val="000000"/>
                </a:solidFill>
                <a:latin typeface="Muli" panose="020B0604020202020204" charset="0"/>
                <a:ea typeface="Noto Serif Display"/>
                <a:cs typeface="Noto Serif Display"/>
                <a:sym typeface="Noto Serif Display"/>
              </a:rPr>
              <a:t>/</a:t>
            </a:r>
            <a:r>
              <a:rPr lang="en-US" sz="2447" dirty="0" err="1">
                <a:solidFill>
                  <a:srgbClr val="000000"/>
                </a:solidFill>
                <a:latin typeface="Muli" panose="020B0604020202020204" charset="0"/>
                <a:ea typeface="Noto Serif Display"/>
                <a:cs typeface="Noto Serif Display"/>
                <a:sym typeface="Noto Serif Display"/>
              </a:rPr>
              <a:t>Sự</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kiện</a:t>
            </a:r>
            <a:r>
              <a:rPr lang="en-US" sz="2447" dirty="0">
                <a:solidFill>
                  <a:srgbClr val="000000"/>
                </a:solidFill>
                <a:latin typeface="Muli" panose="020B0604020202020204" charset="0"/>
                <a:ea typeface="Noto Serif Display"/>
                <a:cs typeface="Noto Serif Display"/>
                <a:sym typeface="Noto Serif Display"/>
              </a:rPr>
              <a:t>: Danh </a:t>
            </a:r>
            <a:r>
              <a:rPr lang="en-US" sz="2447" dirty="0" err="1">
                <a:solidFill>
                  <a:srgbClr val="000000"/>
                </a:solidFill>
                <a:latin typeface="Muli" panose="020B0604020202020204" charset="0"/>
                <a:ea typeface="Noto Serif Display"/>
                <a:cs typeface="Noto Serif Display"/>
                <a:sym typeface="Noto Serif Display"/>
              </a:rPr>
              <a:t>sách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bài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viết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sự</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liên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quan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đến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Hạ</a:t>
            </a:r>
            <a:r>
              <a:rPr lang="en-US" sz="2447" dirty="0">
                <a:solidFill>
                  <a:srgbClr val="000000"/>
                </a:solidFill>
                <a:latin typeface="Muli" panose="020B0604020202020204" charset="0"/>
                <a:ea typeface="Noto Serif Display"/>
                <a:cs typeface="Noto Serif Display"/>
                <a:sym typeface="Noto Serif Display"/>
              </a:rPr>
              <a:t> Long.</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Trang Liên </a:t>
            </a:r>
            <a:r>
              <a:rPr lang="en-US" sz="2447" dirty="0" err="1">
                <a:solidFill>
                  <a:srgbClr val="000000"/>
                </a:solidFill>
                <a:latin typeface="Muli" panose="020B0604020202020204" charset="0"/>
                <a:ea typeface="Noto Serif Display"/>
                <a:cs typeface="Noto Serif Display"/>
                <a:sym typeface="Noto Serif Display"/>
              </a:rPr>
              <a:t>hệ</a:t>
            </a:r>
            <a:r>
              <a:rPr lang="en-US" sz="2447" dirty="0">
                <a:solidFill>
                  <a:srgbClr val="000000"/>
                </a:solidFill>
                <a:latin typeface="Muli" panose="020B0604020202020204" charset="0"/>
                <a:ea typeface="Noto Serif Display"/>
                <a:cs typeface="Noto Serif Display"/>
                <a:sym typeface="Noto Serif Display"/>
              </a:rPr>
              <a:t>: Form </a:t>
            </a:r>
            <a:r>
              <a:rPr lang="en-US" sz="2447" dirty="0" err="1">
                <a:solidFill>
                  <a:srgbClr val="000000"/>
                </a:solidFill>
                <a:latin typeface="Muli" panose="020B0604020202020204" charset="0"/>
                <a:ea typeface="Noto Serif Display"/>
                <a:cs typeface="Noto Serif Display"/>
                <a:sym typeface="Noto Serif Display"/>
              </a:rPr>
              <a:t>liên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hệ</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đơn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tên</a:t>
            </a:r>
            <a:r>
              <a:rPr lang="en-US" sz="2447" dirty="0">
                <a:solidFill>
                  <a:srgbClr val="000000"/>
                </a:solidFill>
                <a:latin typeface="Muli" panose="020B0604020202020204" charset="0"/>
                <a:ea typeface="Noto Serif Display"/>
                <a:cs typeface="Noto Serif Display"/>
                <a:sym typeface="Noto Serif Display"/>
              </a:rPr>
              <a:t>, email, </a:t>
            </a:r>
            <a:r>
              <a:rPr lang="en-US" sz="2447" dirty="0" err="1">
                <a:solidFill>
                  <a:srgbClr val="000000"/>
                </a:solidFill>
                <a:latin typeface="Muli" panose="020B0604020202020204" charset="0"/>
                <a:ea typeface="Noto Serif Display"/>
                <a:cs typeface="Noto Serif Display"/>
                <a:sym typeface="Noto Serif Display"/>
              </a:rPr>
              <a:t>nội</a:t>
            </a:r>
            <a:r>
              <a:rPr lang="en-US" sz="2447" dirty="0">
                <a:solidFill>
                  <a:srgbClr val="000000"/>
                </a:solidFill>
                <a:latin typeface="Muli" panose="020B0604020202020204" charset="0"/>
                <a:ea typeface="Noto Serif Display"/>
                <a:cs typeface="Noto Serif Display"/>
                <a:sym typeface="Noto Serif Display"/>
              </a:rPr>
              <a:t> dung)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thông</a:t>
            </a:r>
            <a:r>
              <a:rPr lang="en-US" sz="2447" dirty="0">
                <a:solidFill>
                  <a:srgbClr val="000000"/>
                </a:solidFill>
                <a:latin typeface="Muli" panose="020B0604020202020204" charset="0"/>
                <a:ea typeface="Noto Serif Display"/>
                <a:cs typeface="Noto Serif Display"/>
                <a:sym typeface="Noto Serif Display"/>
              </a:rPr>
              <a:t> tin </a:t>
            </a:r>
            <a:r>
              <a:rPr lang="en-US" sz="2447" dirty="0" err="1">
                <a:solidFill>
                  <a:srgbClr val="000000"/>
                </a:solidFill>
                <a:latin typeface="Muli" panose="020B0604020202020204" charset="0"/>
                <a:ea typeface="Noto Serif Display"/>
                <a:cs typeface="Noto Serif Display"/>
                <a:sym typeface="Noto Serif Display"/>
              </a:rPr>
              <a:t>địa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chỉ</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số</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thoại</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Công </a:t>
            </a:r>
            <a:r>
              <a:rPr lang="en-US" sz="2447" dirty="0" err="1">
                <a:solidFill>
                  <a:srgbClr val="000000"/>
                </a:solidFill>
                <a:latin typeface="Muli" panose="020B0604020202020204" charset="0"/>
                <a:ea typeface="Noto Serif Display"/>
                <a:cs typeface="Noto Serif Display"/>
                <a:sym typeface="Noto Serif Display"/>
              </a:rPr>
              <a:t>nghệ</a:t>
            </a:r>
            <a:r>
              <a:rPr lang="en-US" sz="2447" dirty="0">
                <a:solidFill>
                  <a:srgbClr val="000000"/>
                </a:solidFill>
                <a:latin typeface="Muli" panose="020B0604020202020204" charset="0"/>
                <a:ea typeface="Noto Serif Display"/>
                <a:cs typeface="Noto Serif Display"/>
                <a:sym typeface="Noto Serif Display"/>
              </a:rPr>
              <a:t> front-end: Website </a:t>
            </a:r>
            <a:r>
              <a:rPr lang="en-US" sz="2447" dirty="0" err="1">
                <a:solidFill>
                  <a:srgbClr val="000000"/>
                </a:solidFill>
                <a:latin typeface="Muli" panose="020B0604020202020204" charset="0"/>
                <a:ea typeface="Noto Serif Display"/>
                <a:cs typeface="Noto Serif Display"/>
                <a:sym typeface="Noto Serif Display"/>
              </a:rPr>
              <a:t>sẽ</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được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xây</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dựng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bằng</a:t>
            </a:r>
            <a:r>
              <a:rPr lang="en-US" sz="2447" dirty="0">
                <a:solidFill>
                  <a:srgbClr val="000000"/>
                </a:solidFill>
                <a:latin typeface="Muli" panose="020B0604020202020204" charset="0"/>
                <a:ea typeface="Noto Serif Display"/>
                <a:cs typeface="Noto Serif Display"/>
                <a:sym typeface="Noto Serif Display"/>
              </a:rPr>
              <a:t> HTML5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CSS3. Các </a:t>
            </a:r>
            <a:r>
              <a:rPr lang="en-US" sz="2447" dirty="0" err="1">
                <a:solidFill>
                  <a:srgbClr val="000000"/>
                </a:solidFill>
                <a:latin typeface="Muli" panose="020B0604020202020204" charset="0"/>
                <a:ea typeface="Noto Serif Display"/>
                <a:cs typeface="Noto Serif Display"/>
                <a:sym typeface="Noto Serif Display"/>
              </a:rPr>
              <a:t>công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nghệ</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cụ</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bao </a:t>
            </a:r>
            <a:r>
              <a:rPr lang="en-US" sz="2447" dirty="0" err="1">
                <a:solidFill>
                  <a:srgbClr val="000000"/>
                </a:solidFill>
                <a:latin typeface="Muli" panose="020B0604020202020204" charset="0"/>
                <a:ea typeface="Noto Serif Display"/>
                <a:cs typeface="Noto Serif Display"/>
                <a:sym typeface="Noto Serif Display"/>
              </a:rPr>
              <a:t>gồm</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HTML5 semantic: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các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thẻ</a:t>
            </a:r>
            <a:r>
              <a:rPr lang="en-US" sz="2447" dirty="0">
                <a:solidFill>
                  <a:srgbClr val="000000"/>
                </a:solidFill>
                <a:latin typeface="Muli" panose="020B0604020202020204" charset="0"/>
                <a:ea typeface="Noto Serif Display"/>
                <a:cs typeface="Noto Serif Display"/>
                <a:sym typeface="Noto Serif Display"/>
              </a:rPr>
              <a:t> &lt;header&gt;, &lt;nav&gt;, &lt;main&gt;, &lt;section&gt;, &lt;article&gt;, &lt;footer&gt;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cấu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trúc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nội</a:t>
            </a:r>
            <a:r>
              <a:rPr lang="en-US" sz="2447" dirty="0">
                <a:solidFill>
                  <a:srgbClr val="000000"/>
                </a:solidFill>
                <a:latin typeface="Muli" panose="020B0604020202020204" charset="0"/>
                <a:ea typeface="Noto Serif Display"/>
                <a:cs typeface="Noto Serif Display"/>
                <a:sym typeface="Noto Serif Display"/>
              </a:rPr>
              <a:t> dung </a:t>
            </a:r>
            <a:r>
              <a:rPr lang="en-US" sz="2447" dirty="0" err="1">
                <a:solidFill>
                  <a:srgbClr val="000000"/>
                </a:solidFill>
                <a:latin typeface="Muli" panose="020B0604020202020204" charset="0"/>
                <a:ea typeface="Noto Serif Display"/>
                <a:cs typeface="Noto Serif Display"/>
                <a:sym typeface="Noto Serif Display"/>
              </a:rPr>
              <a:t>rõ</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ràng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phần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điều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hướng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dùng</a:t>
            </a:r>
            <a:r>
              <a:rPr lang="en-US" sz="2447" dirty="0">
                <a:solidFill>
                  <a:srgbClr val="000000"/>
                </a:solidFill>
                <a:latin typeface="Muli" panose="020B0604020202020204" charset="0"/>
                <a:ea typeface="Noto Serif Display"/>
                <a:cs typeface="Noto Serif Display"/>
                <a:sym typeface="Noto Serif Display"/>
              </a:rPr>
              <a:t> &lt;nav&gt;, </a:t>
            </a:r>
            <a:r>
              <a:rPr lang="en-US" sz="2447" dirty="0" err="1">
                <a:solidFill>
                  <a:srgbClr val="000000"/>
                </a:solidFill>
                <a:latin typeface="Muli" panose="020B0604020202020204" charset="0"/>
                <a:ea typeface="Noto Serif Display"/>
                <a:cs typeface="Noto Serif Display"/>
                <a:sym typeface="Noto Serif Display"/>
              </a:rPr>
              <a:t>phần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thiệu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&lt;section id="about"&gt;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tiêu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đề</a:t>
            </a:r>
            <a:r>
              <a:rPr lang="en-US" sz="2447" dirty="0">
                <a:solidFill>
                  <a:srgbClr val="000000"/>
                </a:solidFill>
                <a:latin typeface="Muli" panose="020B0604020202020204" charset="0"/>
                <a:ea typeface="Noto Serif Display"/>
                <a:cs typeface="Noto Serif Display"/>
                <a:sym typeface="Noto Serif Display"/>
              </a:rPr>
              <a:t> &lt;h2&gt;, v.v.</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CSS3: </a:t>
            </a:r>
            <a:r>
              <a:rPr lang="en-US" sz="2447" dirty="0" err="1">
                <a:solidFill>
                  <a:srgbClr val="000000"/>
                </a:solidFill>
                <a:latin typeface="Muli" panose="020B0604020202020204" charset="0"/>
                <a:ea typeface="Noto Serif Display"/>
                <a:cs typeface="Noto Serif Display"/>
                <a:sym typeface="Noto Serif Display"/>
              </a:rPr>
              <a:t>Dùng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tạo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kiểu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bố</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cục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hiệu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ứng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giao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Flexbox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CSS Grid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xây</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dựng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lưới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hồi</a:t>
            </a:r>
            <a:r>
              <a:rPr lang="en-US" sz="2447" dirty="0">
                <a:solidFill>
                  <a:srgbClr val="000000"/>
                </a:solidFill>
                <a:latin typeface="Muli" panose="020B0604020202020204" charset="0"/>
                <a:ea typeface="Noto Serif Display"/>
                <a:cs typeface="Noto Serif Display"/>
                <a:sym typeface="Noto Serif Display"/>
              </a:rPr>
              <a:t> (responsive grid), </a:t>
            </a:r>
            <a:r>
              <a:rPr lang="en-US" sz="2447" dirty="0" err="1">
                <a:solidFill>
                  <a:srgbClr val="000000"/>
                </a:solidFill>
                <a:latin typeface="Muli" panose="020B0604020202020204" charset="0"/>
                <a:ea typeface="Noto Serif Display"/>
                <a:cs typeface="Noto Serif Display"/>
                <a:sym typeface="Noto Serif Display"/>
              </a:rPr>
              <a:t>giúp</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các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khối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nội</a:t>
            </a:r>
            <a:r>
              <a:rPr lang="en-US" sz="2447" dirty="0">
                <a:solidFill>
                  <a:srgbClr val="000000"/>
                </a:solidFill>
                <a:latin typeface="Muli" panose="020B0604020202020204" charset="0"/>
                <a:ea typeface="Noto Serif Display"/>
                <a:cs typeface="Noto Serif Display"/>
                <a:sym typeface="Noto Serif Display"/>
              </a:rPr>
              <a:t> dung </a:t>
            </a:r>
            <a:r>
              <a:rPr lang="en-US" sz="2447" dirty="0" err="1">
                <a:solidFill>
                  <a:srgbClr val="000000"/>
                </a:solidFill>
                <a:latin typeface="Muli" panose="020B0604020202020204" charset="0"/>
                <a:ea typeface="Noto Serif Display"/>
                <a:cs typeface="Noto Serif Display"/>
                <a:sym typeface="Noto Serif Display"/>
              </a:rPr>
              <a:t>tự</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điều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chỉnh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mọi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kích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cỡ</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màn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hình</a:t>
            </a:r>
            <a:r>
              <a:rPr lang="en-US" sz="2447" dirty="0">
                <a:solidFill>
                  <a:srgbClr val="000000"/>
                </a:solidFill>
                <a:latin typeface="Muli" panose="020B0604020202020204" charset="0"/>
                <a:ea typeface="Noto Serif Display"/>
                <a:cs typeface="Noto Serif Display"/>
                <a:sym typeface="Noto Serif Display"/>
              </a:rPr>
              <a:t>. Các </a:t>
            </a:r>
            <a:r>
              <a:rPr lang="en-US" sz="2447" dirty="0" err="1">
                <a:solidFill>
                  <a:srgbClr val="000000"/>
                </a:solidFill>
                <a:latin typeface="Muli" panose="020B0604020202020204" charset="0"/>
                <a:ea typeface="Noto Serif Display"/>
                <a:cs typeface="Noto Serif Display"/>
                <a:sym typeface="Noto Serif Display"/>
              </a:rPr>
              <a:t>hiệu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ứng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chuyển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động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cơ</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bản</a:t>
            </a:r>
            <a:r>
              <a:rPr lang="en-US" sz="2447" dirty="0">
                <a:solidFill>
                  <a:srgbClr val="000000"/>
                </a:solidFill>
                <a:latin typeface="Muli" panose="020B0604020202020204" charset="0"/>
                <a:ea typeface="Noto Serif Display"/>
                <a:cs typeface="Noto Serif Display"/>
                <a:sym typeface="Noto Serif Display"/>
              </a:rPr>
              <a:t> (CSS transitions)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dùng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làm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mịn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chuyển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đổi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khi</a:t>
            </a:r>
            <a:r>
              <a:rPr lang="en-US" sz="2447" dirty="0">
                <a:solidFill>
                  <a:srgbClr val="000000"/>
                </a:solidFill>
                <a:latin typeface="Muli" panose="020B0604020202020204" charset="0"/>
                <a:ea typeface="Noto Serif Display"/>
                <a:cs typeface="Noto Serif Display"/>
                <a:sym typeface="Noto Serif Display"/>
              </a:rPr>
              <a:t> hover </a:t>
            </a:r>
            <a:r>
              <a:rPr lang="en-US" sz="2447" dirty="0" err="1">
                <a:solidFill>
                  <a:srgbClr val="000000"/>
                </a:solidFill>
                <a:latin typeface="Muli" panose="020B0604020202020204" charset="0"/>
                <a:ea typeface="Noto Serif Display"/>
                <a:cs typeface="Noto Serif Display"/>
                <a:sym typeface="Noto Serif Display"/>
              </a:rPr>
              <a:t>nút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hoặc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ảnh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Ngoài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ra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CSS framework (</a:t>
            </a:r>
            <a:r>
              <a:rPr lang="en-US" sz="2447" dirty="0" err="1">
                <a:solidFill>
                  <a:srgbClr val="000000"/>
                </a:solidFill>
                <a:latin typeface="Muli" panose="020B0604020202020204" charset="0"/>
                <a:ea typeface="Noto Serif Display"/>
                <a:cs typeface="Noto Serif Display"/>
                <a:sym typeface="Noto Serif Display"/>
              </a:rPr>
              <a:t>chẳng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hạn</a:t>
            </a:r>
            <a:r>
              <a:rPr lang="en-US" sz="2447" dirty="0">
                <a:solidFill>
                  <a:srgbClr val="000000"/>
                </a:solidFill>
                <a:latin typeface="Muli" panose="020B0604020202020204" charset="0"/>
                <a:ea typeface="Noto Serif Display"/>
                <a:cs typeface="Noto Serif Display"/>
                <a:sym typeface="Noto Serif Display"/>
              </a:rPr>
              <a:t> Bootstrap </a:t>
            </a:r>
            <a:r>
              <a:rPr lang="en-US" sz="2447" dirty="0" err="1">
                <a:solidFill>
                  <a:srgbClr val="000000"/>
                </a:solidFill>
                <a:latin typeface="Muli" panose="020B0604020202020204" charset="0"/>
                <a:ea typeface="Noto Serif Display"/>
                <a:cs typeface="Noto Serif Display"/>
                <a:sym typeface="Noto Serif Display"/>
              </a:rPr>
              <a:t>hoặc</a:t>
            </a:r>
            <a:r>
              <a:rPr lang="en-US" sz="2447" dirty="0">
                <a:solidFill>
                  <a:srgbClr val="000000"/>
                </a:solidFill>
                <a:latin typeface="Muli" panose="020B0604020202020204" charset="0"/>
                <a:ea typeface="Noto Serif Display"/>
                <a:cs typeface="Noto Serif Display"/>
                <a:sym typeface="Noto Serif Display"/>
              </a:rPr>
              <a:t> Tailwind CSS)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tiết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kiệm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thời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gian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xây</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dựng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khung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lưới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thành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phần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giao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chuẩn</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Responsive design: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media queries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thay</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đổi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kiểu</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hiển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thị</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trên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thoại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máy</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tính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bảng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Đồng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thời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khai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báo</a:t>
            </a:r>
            <a:r>
              <a:rPr lang="en-US" sz="2447" dirty="0">
                <a:solidFill>
                  <a:srgbClr val="000000"/>
                </a:solidFill>
                <a:latin typeface="Muli" panose="020B0604020202020204" charset="0"/>
                <a:ea typeface="Noto Serif Display"/>
                <a:cs typeface="Noto Serif Display"/>
                <a:sym typeface="Noto Serif Display"/>
              </a:rPr>
              <a:t> &lt;meta name="viewport" content="width=device-width, initial-scale=1.0"&gt; </a:t>
            </a:r>
            <a:r>
              <a:rPr lang="en-US" sz="2447" dirty="0" err="1">
                <a:solidFill>
                  <a:srgbClr val="000000"/>
                </a:solidFill>
                <a:latin typeface="Muli" panose="020B0604020202020204" charset="0"/>
                <a:ea typeface="Noto Serif Display"/>
                <a:cs typeface="Noto Serif Display"/>
                <a:sym typeface="Noto Serif Display"/>
              </a:rPr>
              <a:t>trong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phần</a:t>
            </a:r>
            <a:r>
              <a:rPr lang="en-US" sz="2447" dirty="0">
                <a:solidFill>
                  <a:srgbClr val="000000"/>
                </a:solidFill>
                <a:latin typeface="Muli" panose="020B0604020202020204" charset="0"/>
                <a:ea typeface="Noto Serif Display"/>
                <a:cs typeface="Noto Serif Display"/>
                <a:sym typeface="Noto Serif Display"/>
              </a:rPr>
              <a:t> &lt;head&gt;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trang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tự</a:t>
            </a:r>
            <a:r>
              <a:rPr lang="en-US" sz="2447" dirty="0">
                <a:solidFill>
                  <a:srgbClr val="000000"/>
                </a:solidFill>
                <a:latin typeface="Muli" panose="020B0604020202020204" charset="0"/>
                <a:ea typeface="Noto Serif Display"/>
                <a:cs typeface="Noto Serif Display"/>
                <a:sym typeface="Noto Serif Display"/>
              </a:rPr>
              <a:t> co </a:t>
            </a:r>
            <a:r>
              <a:rPr lang="en-US" sz="2447" dirty="0" err="1">
                <a:solidFill>
                  <a:srgbClr val="000000"/>
                </a:solidFill>
                <a:latin typeface="Muli" panose="020B0604020202020204" charset="0"/>
                <a:ea typeface="Noto Serif Display"/>
                <a:cs typeface="Noto Serif Display"/>
                <a:sym typeface="Noto Serif Display"/>
              </a:rPr>
              <a:t>dãn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đúng</a:t>
            </a:r>
            <a:r>
              <a:rPr lang="en-US" sz="2447" dirty="0">
                <a:solidFill>
                  <a:srgbClr val="000000"/>
                </a:solidFill>
                <a:latin typeface="Muli" panose="020B0604020202020204" charset="0"/>
                <a:ea typeface="Noto Serif Display"/>
                <a:cs typeface="Noto Serif Display"/>
                <a:sym typeface="Noto Serif Display"/>
              </a:rPr>
              <a:t>.</a:t>
            </a:r>
          </a:p>
          <a:p>
            <a:pPr>
              <a:lnSpc>
                <a:spcPts val="3427"/>
              </a:lnSpc>
              <a:spcBef>
                <a:spcPct val="0"/>
              </a:spcBef>
            </a:pPr>
            <a:r>
              <a:rPr lang="en-US" sz="2447" dirty="0">
                <a:solidFill>
                  <a:srgbClr val="000000"/>
                </a:solidFill>
                <a:latin typeface="Muli" panose="020B0604020202020204" charset="0"/>
                <a:ea typeface="Noto Serif Display"/>
                <a:cs typeface="Noto Serif Display"/>
                <a:sym typeface="Noto Serif Display"/>
              </a:rPr>
              <a:t>· Công </a:t>
            </a:r>
            <a:r>
              <a:rPr lang="en-US" sz="2447" dirty="0" err="1">
                <a:solidFill>
                  <a:srgbClr val="000000"/>
                </a:solidFill>
                <a:latin typeface="Muli" panose="020B0604020202020204" charset="0"/>
                <a:ea typeface="Noto Serif Display"/>
                <a:cs typeface="Noto Serif Display"/>
                <a:sym typeface="Noto Serif Display"/>
              </a:rPr>
              <a:t>cụ</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phát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triển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trình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soạn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thảo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mã</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nguồn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như</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VSCode</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và</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công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cụ</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kiểm</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DevTools</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của</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trình</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duyệt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debug </a:t>
            </a:r>
            <a:r>
              <a:rPr lang="en-US" sz="2447" dirty="0" err="1">
                <a:solidFill>
                  <a:srgbClr val="000000"/>
                </a:solidFill>
                <a:latin typeface="Muli" panose="020B0604020202020204" charset="0"/>
                <a:ea typeface="Noto Serif Display"/>
                <a:cs typeface="Noto Serif Display"/>
                <a:sym typeface="Noto Serif Display"/>
              </a:rPr>
              <a:t>giao</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diện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Đối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với</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bản</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thiết</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kế</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có</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thể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sử</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dụng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công</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cụ</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vẽ</a:t>
            </a:r>
            <a:r>
              <a:rPr lang="en-US" sz="2447" dirty="0">
                <a:solidFill>
                  <a:srgbClr val="000000"/>
                </a:solidFill>
                <a:latin typeface="Muli" panose="020B0604020202020204" charset="0"/>
                <a:ea typeface="Noto Serif Display"/>
                <a:cs typeface="Noto Serif Display"/>
                <a:sym typeface="Noto Serif Display"/>
              </a:rPr>
              <a:t> wireframe (Figma, Adobe XD) </a:t>
            </a:r>
            <a:r>
              <a:rPr lang="en-US" sz="2447" dirty="0" err="1">
                <a:solidFill>
                  <a:srgbClr val="000000"/>
                </a:solidFill>
                <a:latin typeface="Muli" panose="020B0604020202020204" charset="0"/>
                <a:ea typeface="Noto Serif Display"/>
                <a:cs typeface="Noto Serif Display"/>
                <a:sym typeface="Noto Serif Display"/>
              </a:rPr>
              <a:t>để</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hình</a:t>
            </a:r>
            <a:r>
              <a:rPr lang="en-US" sz="2447" dirty="0">
                <a:solidFill>
                  <a:srgbClr val="000000"/>
                </a:solidFill>
                <a:latin typeface="Muli" panose="020B0604020202020204" charset="0"/>
                <a:ea typeface="Noto Serif Display"/>
                <a:cs typeface="Noto Serif Display"/>
                <a:sym typeface="Noto Serif Display"/>
              </a:rPr>
              <a:t> dung </a:t>
            </a:r>
            <a:r>
              <a:rPr lang="en-US" sz="2447" dirty="0" err="1">
                <a:solidFill>
                  <a:srgbClr val="000000"/>
                </a:solidFill>
                <a:latin typeface="Muli" panose="020B0604020202020204" charset="0"/>
                <a:ea typeface="Noto Serif Display"/>
                <a:cs typeface="Noto Serif Display"/>
                <a:sym typeface="Noto Serif Display"/>
              </a:rPr>
              <a:t>bố</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cục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trước</a:t>
            </a:r>
            <a:r>
              <a:rPr lang="en-US" sz="2447" dirty="0">
                <a:solidFill>
                  <a:srgbClr val="000000"/>
                </a:solidFill>
                <a:latin typeface="Muli" panose="020B0604020202020204" charset="0"/>
                <a:ea typeface="Noto Serif Display"/>
                <a:cs typeface="Noto Serif Display"/>
                <a:sym typeface="Noto Serif Display"/>
              </a:rPr>
              <a:t> </a:t>
            </a:r>
            <a:r>
              <a:rPr lang="en-US" sz="2447" dirty="0" err="1">
                <a:solidFill>
                  <a:srgbClr val="000000"/>
                </a:solidFill>
                <a:latin typeface="Muli" panose="020B0604020202020204" charset="0"/>
                <a:ea typeface="Noto Serif Display"/>
                <a:cs typeface="Noto Serif Display"/>
                <a:sym typeface="Noto Serif Display"/>
              </a:rPr>
              <a:t>khi</a:t>
            </a:r>
            <a:r>
              <a:rPr lang="en-US" sz="2447" dirty="0">
                <a:solidFill>
                  <a:srgbClr val="000000"/>
                </a:solidFill>
                <a:latin typeface="Muli" panose="020B0604020202020204" charset="0"/>
                <a:ea typeface="Noto Serif Display"/>
                <a:cs typeface="Noto Serif Display"/>
                <a:sym typeface="Noto Serif Display"/>
              </a:rPr>
              <a:t> code.</a:t>
            </a:r>
          </a:p>
          <a:p>
            <a:pPr algn="ctr">
              <a:lnSpc>
                <a:spcPts val="3427"/>
              </a:lnSpc>
              <a:spcBef>
                <a:spcPct val="0"/>
              </a:spcBef>
            </a:pPr>
            <a:endParaRPr lang="en-US" sz="2447"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0383" y="699527"/>
            <a:ext cx="17307234" cy="8887946"/>
          </a:xfrm>
          <a:prstGeom prst="rect">
            <a:avLst/>
          </a:prstGeom>
        </p:spPr>
        <p:txBody>
          <a:bodyPr lIns="0" tIns="0" rIns="0" bIns="0" rtlCol="0" anchor="t">
            <a:spAutoFit/>
          </a:bodyPr>
          <a:lstStyle/>
          <a:p>
            <a:pPr algn="l">
              <a:lnSpc>
                <a:spcPts val="3500"/>
              </a:lnSpc>
            </a:pPr>
            <a:r>
              <a:rPr lang="en-US" sz="2400" b="1" dirty="0">
                <a:solidFill>
                  <a:srgbClr val="000000"/>
                </a:solidFill>
                <a:latin typeface="Muli" panose="020B0604020202020204" charset="0"/>
                <a:ea typeface="Noto Serif Display"/>
                <a:cs typeface="Noto Serif Display"/>
                <a:sym typeface="Noto Serif Display"/>
              </a:rPr>
              <a:t>6. </a:t>
            </a:r>
            <a:r>
              <a:rPr lang="en-US" sz="2400" b="1" dirty="0" err="1">
                <a:solidFill>
                  <a:srgbClr val="000000"/>
                </a:solidFill>
                <a:latin typeface="Muli" panose="020B0604020202020204" charset="0"/>
                <a:ea typeface="Noto Serif Display"/>
                <a:cs typeface="Noto Serif Display"/>
                <a:sym typeface="Noto Serif Display"/>
              </a:rPr>
              <a:t>Cấu</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trúc</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thư</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mục</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mã</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nguồn</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và</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giải</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thích</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thành</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phần</a:t>
            </a:r>
            <a:r>
              <a:rPr lang="en-US" sz="2400" b="1" dirty="0">
                <a:solidFill>
                  <a:srgbClr val="000000"/>
                </a:solidFill>
                <a:latin typeface="Muli" panose="020B0604020202020204" charset="0"/>
                <a:ea typeface="Noto Serif Display"/>
                <a:cs typeface="Noto Serif Display"/>
                <a:sym typeface="Noto Serif Display"/>
              </a:rPr>
              <a:t> </a:t>
            </a:r>
            <a:r>
              <a:rPr lang="en-US" sz="2400" b="1" dirty="0" err="1">
                <a:solidFill>
                  <a:srgbClr val="000000"/>
                </a:solidFill>
                <a:latin typeface="Muli" panose="020B0604020202020204" charset="0"/>
                <a:ea typeface="Noto Serif Display"/>
                <a:cs typeface="Noto Serif Display"/>
                <a:sym typeface="Noto Serif Display"/>
              </a:rPr>
              <a:t>chính</a:t>
            </a:r>
            <a:endParaRPr lang="en-US" sz="2400" b="1" dirty="0">
              <a:solidFill>
                <a:srgbClr val="000000"/>
              </a:solidFill>
              <a:latin typeface="Muli" panose="020B0604020202020204" charset="0"/>
              <a:ea typeface="Noto Serif Display"/>
              <a:cs typeface="Noto Serif Display"/>
              <a:sym typeface="Noto Serif Display"/>
            </a:endParaRP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Trong </a:t>
            </a:r>
            <a:r>
              <a:rPr lang="en-US" sz="2400" dirty="0" err="1">
                <a:solidFill>
                  <a:srgbClr val="000000"/>
                </a:solidFill>
                <a:latin typeface="Muli" panose="020B0604020202020204" charset="0"/>
                <a:ea typeface="Noto Serif Display"/>
                <a:cs typeface="Noto Serif Display"/>
                <a:sym typeface="Noto Serif Display"/>
              </a:rPr>
              <a:t>môi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trường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việc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toàn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bộ</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nguồn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của</a:t>
            </a:r>
            <a:r>
              <a:rPr lang="en-US" sz="2400" dirty="0">
                <a:solidFill>
                  <a:srgbClr val="000000"/>
                </a:solidFill>
                <a:latin typeface="Muli" panose="020B0604020202020204" charset="0"/>
                <a:ea typeface="Noto Serif Display"/>
                <a:cs typeface="Noto Serif Display"/>
                <a:sym typeface="Noto Serif Display"/>
              </a:rPr>
              <a:t> website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trong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dự</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án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duy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nhất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Cấu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trúc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theo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hướng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dẫn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của</a:t>
            </a:r>
            <a:r>
              <a:rPr lang="en-US" sz="2400" dirty="0">
                <a:solidFill>
                  <a:srgbClr val="000000"/>
                </a:solidFill>
                <a:latin typeface="Muli" panose="020B0604020202020204" charset="0"/>
                <a:ea typeface="Noto Serif Display"/>
                <a:cs typeface="Noto Serif Display"/>
                <a:sym typeface="Noto Serif Display"/>
              </a:rPr>
              <a:t> MDN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 bao </a:t>
            </a:r>
            <a:r>
              <a:rPr lang="en-US" sz="2400" dirty="0" err="1">
                <a:solidFill>
                  <a:srgbClr val="000000"/>
                </a:solidFill>
                <a:latin typeface="Muli" panose="020B0604020202020204" charset="0"/>
                <a:ea typeface="Noto Serif Display"/>
                <a:cs typeface="Noto Serif Display"/>
                <a:sym typeface="Noto Serif Display"/>
              </a:rPr>
              <a:t>gồm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tệp</a:t>
            </a:r>
            <a:r>
              <a:rPr lang="en-US" sz="2400" dirty="0">
                <a:solidFill>
                  <a:srgbClr val="000000"/>
                </a:solidFill>
                <a:latin typeface="Muli" panose="020B0604020202020204" charset="0"/>
                <a:ea typeface="Noto Serif Display"/>
                <a:cs typeface="Noto Serif Display"/>
                <a:sym typeface="Noto Serif Display"/>
              </a:rPr>
              <a:t> index.html </a:t>
            </a:r>
            <a:r>
              <a:rPr lang="en-US" sz="2400" dirty="0" err="1">
                <a:solidFill>
                  <a:srgbClr val="000000"/>
                </a:solidFill>
                <a:latin typeface="Muli" panose="020B0604020202020204" charset="0"/>
                <a:ea typeface="Noto Serif Display"/>
                <a:cs typeface="Noto Serif Display"/>
                <a:sym typeface="Noto Serif Display"/>
              </a:rPr>
              <a:t>làm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con </a:t>
            </a:r>
            <a:r>
              <a:rPr lang="en-US" sz="2400" dirty="0" err="1">
                <a:solidFill>
                  <a:srgbClr val="000000"/>
                </a:solidFill>
                <a:latin typeface="Muli" panose="020B0604020202020204" charset="0"/>
                <a:ea typeface="Noto Serif Display"/>
                <a:cs typeface="Noto Serif Display"/>
                <a:sym typeface="Noto Serif Display"/>
              </a:rPr>
              <a:t>như</a:t>
            </a:r>
            <a:r>
              <a:rPr lang="en-US" sz="2400" dirty="0">
                <a:solidFill>
                  <a:srgbClr val="000000"/>
                </a:solidFill>
                <a:latin typeface="Muli" panose="020B0604020202020204" charset="0"/>
                <a:ea typeface="Noto Serif Display"/>
                <a:cs typeface="Noto Serif Display"/>
                <a:sym typeface="Noto Serif Display"/>
              </a:rPr>
              <a:t> images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styles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tệp</a:t>
            </a:r>
            <a:r>
              <a:rPr lang="en-US" sz="2400" dirty="0">
                <a:solidFill>
                  <a:srgbClr val="000000"/>
                </a:solidFill>
                <a:latin typeface="Muli" panose="020B0604020202020204" charset="0"/>
                <a:ea typeface="Noto Serif Display"/>
                <a:cs typeface="Noto Serif Display"/>
                <a:sym typeface="Noto Serif Display"/>
              </a:rPr>
              <a:t> CSS)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scripts (</a:t>
            </a:r>
            <a:r>
              <a:rPr lang="en-US" sz="2400" dirty="0" err="1">
                <a:solidFill>
                  <a:srgbClr val="000000"/>
                </a:solidFill>
                <a:latin typeface="Muli" panose="020B0604020202020204" charset="0"/>
                <a:ea typeface="Noto Serif Display"/>
                <a:cs typeface="Noto Serif Display"/>
                <a:sym typeface="Noto Serif Display"/>
              </a:rPr>
              <a:t>nếu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JavaScript). Trong </a:t>
            </a:r>
            <a:r>
              <a:rPr lang="en-US" sz="2400" dirty="0" err="1">
                <a:solidFill>
                  <a:srgbClr val="000000"/>
                </a:solidFill>
                <a:latin typeface="Muli" panose="020B0604020202020204" charset="0"/>
                <a:ea typeface="Noto Serif Display"/>
                <a:cs typeface="Noto Serif Display"/>
                <a:sym typeface="Noto Serif Display"/>
              </a:rPr>
              <a:t>tệp</a:t>
            </a:r>
            <a:r>
              <a:rPr lang="en-US" sz="2400" dirty="0">
                <a:solidFill>
                  <a:srgbClr val="000000"/>
                </a:solidFill>
                <a:latin typeface="Muli" panose="020B0604020202020204" charset="0"/>
                <a:ea typeface="Noto Serif Display"/>
                <a:cs typeface="Noto Serif Display"/>
                <a:sym typeface="Noto Serif Display"/>
              </a:rPr>
              <a:t> index.html </a:t>
            </a:r>
            <a:r>
              <a:rPr lang="en-US" sz="2400" dirty="0" err="1">
                <a:solidFill>
                  <a:srgbClr val="000000"/>
                </a:solidFill>
                <a:latin typeface="Muli" panose="020B0604020202020204" charset="0"/>
                <a:ea typeface="Noto Serif Display"/>
                <a:cs typeface="Noto Serif Display"/>
                <a:sym typeface="Noto Serif Display"/>
              </a:rPr>
              <a:t>thường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khai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thành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phần</a:t>
            </a:r>
            <a:r>
              <a:rPr lang="en-US" sz="2400" dirty="0">
                <a:solidFill>
                  <a:srgbClr val="000000"/>
                </a:solidFill>
                <a:latin typeface="Muli" panose="020B0604020202020204" charset="0"/>
                <a:ea typeface="Noto Serif Display"/>
                <a:cs typeface="Noto Serif Display"/>
                <a:sym typeface="Noto Serif Display"/>
              </a:rPr>
              <a:t> HTML </a:t>
            </a:r>
            <a:r>
              <a:rPr lang="en-US" sz="2400" dirty="0" err="1">
                <a:solidFill>
                  <a:srgbClr val="000000"/>
                </a:solidFill>
                <a:latin typeface="Muli" panose="020B0604020202020204" charset="0"/>
                <a:ea typeface="Noto Serif Display"/>
                <a:cs typeface="Noto Serif Display"/>
                <a:sym typeface="Noto Serif Display"/>
              </a:rPr>
              <a:t>chính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sau</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&lt;header&gt;: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logo (</a:t>
            </a:r>
            <a:r>
              <a:rPr lang="en-US" sz="2400" dirty="0" err="1">
                <a:solidFill>
                  <a:srgbClr val="000000"/>
                </a:solidFill>
                <a:latin typeface="Muli" panose="020B0604020202020204" charset="0"/>
                <a:ea typeface="Noto Serif Display"/>
                <a:cs typeface="Noto Serif Display"/>
                <a:sym typeface="Noto Serif Display"/>
              </a:rPr>
              <a:t>ví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thanh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điều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hướng</a:t>
            </a:r>
            <a:r>
              <a:rPr lang="en-US" sz="2400" dirty="0">
                <a:solidFill>
                  <a:srgbClr val="000000"/>
                </a:solidFill>
                <a:latin typeface="Muli" panose="020B0604020202020204" charset="0"/>
                <a:ea typeface="Noto Serif Display"/>
                <a:cs typeface="Noto Serif Display"/>
                <a:sym typeface="Noto Serif Display"/>
              </a:rPr>
              <a:t> (&lt;nav&gt;)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đến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con.</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&lt;nav&gt;: Danh </a:t>
            </a:r>
            <a:r>
              <a:rPr lang="en-US" sz="2400" dirty="0" err="1">
                <a:solidFill>
                  <a:srgbClr val="000000"/>
                </a:solidFill>
                <a:latin typeface="Muli" panose="020B0604020202020204" charset="0"/>
                <a:ea typeface="Noto Serif Display"/>
                <a:cs typeface="Noto Serif Display"/>
                <a:sym typeface="Noto Serif Display"/>
              </a:rPr>
              <a:t>sách</a:t>
            </a:r>
            <a:r>
              <a:rPr lang="en-US" sz="2400" dirty="0">
                <a:solidFill>
                  <a:srgbClr val="000000"/>
                </a:solidFill>
                <a:latin typeface="Muli" panose="020B0604020202020204" charset="0"/>
                <a:ea typeface="Noto Serif Display"/>
                <a:cs typeface="Noto Serif Display"/>
                <a:sym typeface="Noto Serif Display"/>
              </a:rPr>
              <a:t> menu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thẻ</a:t>
            </a:r>
            <a:r>
              <a:rPr lang="en-US" sz="2400" dirty="0">
                <a:solidFill>
                  <a:srgbClr val="000000"/>
                </a:solidFill>
                <a:latin typeface="Muli" panose="020B0604020202020204" charset="0"/>
                <a:ea typeface="Noto Serif Display"/>
                <a:cs typeface="Noto Serif Display"/>
                <a:sym typeface="Noto Serif Display"/>
              </a:rPr>
              <a:t> &lt;</a:t>
            </a:r>
            <a:r>
              <a:rPr lang="en-US" sz="2400" dirty="0" err="1">
                <a:solidFill>
                  <a:srgbClr val="000000"/>
                </a:solidFill>
                <a:latin typeface="Muli" panose="020B0604020202020204" charset="0"/>
                <a:ea typeface="Noto Serif Display"/>
                <a:cs typeface="Noto Serif Display"/>
                <a:sym typeface="Noto Serif Display"/>
              </a:rPr>
              <a:t>ul</a:t>
            </a:r>
            <a:r>
              <a:rPr lang="en-US" sz="2400" dirty="0">
                <a:solidFill>
                  <a:srgbClr val="000000"/>
                </a:solidFill>
                <a:latin typeface="Muli" panose="020B0604020202020204" charset="0"/>
                <a:ea typeface="Noto Serif Display"/>
                <a:cs typeface="Noto Serif Display"/>
                <a:sym typeface="Noto Serif Display"/>
              </a:rPr>
              <a:t>&gt;&lt;li&gt;&lt;a&gt; </a:t>
            </a:r>
            <a:r>
              <a:rPr lang="en-US" sz="2400" dirty="0" err="1">
                <a:solidFill>
                  <a:srgbClr val="000000"/>
                </a:solidFill>
                <a:latin typeface="Muli" panose="020B0604020202020204" charset="0"/>
                <a:ea typeface="Noto Serif Display"/>
                <a:cs typeface="Noto Serif Display"/>
                <a:sym typeface="Noto Serif Display"/>
              </a:rPr>
              <a:t>cho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“Trang </a:t>
            </a:r>
            <a:r>
              <a:rPr lang="en-US" sz="2400" dirty="0" err="1">
                <a:solidFill>
                  <a:srgbClr val="000000"/>
                </a:solidFill>
                <a:latin typeface="Muli" panose="020B0604020202020204" charset="0"/>
                <a:ea typeface="Noto Serif Display"/>
                <a:cs typeface="Noto Serif Display"/>
                <a:sym typeface="Noto Serif Display"/>
              </a:rPr>
              <a:t>chủ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thiệu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đến</a:t>
            </a:r>
            <a:r>
              <a:rPr lang="en-US" sz="2400" dirty="0">
                <a:solidFill>
                  <a:srgbClr val="000000"/>
                </a:solidFill>
                <a:latin typeface="Muli" panose="020B0604020202020204" charset="0"/>
                <a:ea typeface="Noto Serif Display"/>
                <a:cs typeface="Noto Serif Display"/>
                <a:sym typeface="Noto Serif Display"/>
              </a:rPr>
              <a:t>”, “Liên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&lt;main&gt;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&lt;section&gt;: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nội</a:t>
            </a:r>
            <a:r>
              <a:rPr lang="en-US" sz="2400" dirty="0">
                <a:solidFill>
                  <a:srgbClr val="000000"/>
                </a:solidFill>
                <a:latin typeface="Muli" panose="020B0604020202020204" charset="0"/>
                <a:ea typeface="Noto Serif Display"/>
                <a:cs typeface="Noto Serif Display"/>
                <a:sym typeface="Noto Serif Display"/>
              </a:rPr>
              <a:t> dung </a:t>
            </a:r>
            <a:r>
              <a:rPr lang="en-US" sz="2400" dirty="0" err="1">
                <a:solidFill>
                  <a:srgbClr val="000000"/>
                </a:solidFill>
                <a:latin typeface="Muli" panose="020B0604020202020204" charset="0"/>
                <a:ea typeface="Noto Serif Display"/>
                <a:cs typeface="Noto Serif Display"/>
                <a:sym typeface="Noto Serif Display"/>
              </a:rPr>
              <a:t>chính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của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a:t>
            </a:r>
            <a:r>
              <a:rPr lang="en-US" sz="2400" dirty="0">
                <a:solidFill>
                  <a:srgbClr val="000000"/>
                </a:solidFill>
                <a:latin typeface="Muli" panose="020B0604020202020204" charset="0"/>
                <a:ea typeface="Noto Serif Display"/>
                <a:cs typeface="Noto Serif Display"/>
                <a:sym typeface="Noto Serif Display"/>
              </a:rPr>
              <a:t>, &lt;section id="hero"&gt;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lớn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nền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đề</a:t>
            </a:r>
            <a:r>
              <a:rPr lang="en-US" sz="2400" dirty="0">
                <a:solidFill>
                  <a:srgbClr val="000000"/>
                </a:solidFill>
                <a:latin typeface="Muli" panose="020B0604020202020204" charset="0"/>
                <a:ea typeface="Noto Serif Display"/>
                <a:cs typeface="Noto Serif Display"/>
                <a:sym typeface="Noto Serif Display"/>
              </a:rPr>
              <a:t> slogan; &lt;section id="features"&gt;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bày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trưng</a:t>
            </a:r>
            <a:r>
              <a:rPr lang="en-US" sz="2400" dirty="0">
                <a:solidFill>
                  <a:srgbClr val="000000"/>
                </a:solidFill>
                <a:latin typeface="Muli" panose="020B0604020202020204" charset="0"/>
                <a:ea typeface="Noto Serif Display"/>
                <a:cs typeface="Noto Serif Display"/>
                <a:sym typeface="Noto Serif Display"/>
              </a:rPr>
              <a:t>; &lt;section id="gallery"&gt;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&lt;footer&gt;: </a:t>
            </a:r>
            <a:r>
              <a:rPr lang="en-US" sz="2400" dirty="0" err="1">
                <a:solidFill>
                  <a:srgbClr val="000000"/>
                </a:solidFill>
                <a:latin typeface="Muli" panose="020B0604020202020204" charset="0"/>
                <a:ea typeface="Noto Serif Display"/>
                <a:cs typeface="Noto Serif Display"/>
                <a:sym typeface="Noto Serif Display"/>
              </a:rPr>
              <a:t>Chứa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thông</a:t>
            </a:r>
            <a:r>
              <a:rPr lang="en-US" sz="2400" dirty="0">
                <a:solidFill>
                  <a:srgbClr val="000000"/>
                </a:solidFill>
                <a:latin typeface="Muli" panose="020B0604020202020204" charset="0"/>
                <a:ea typeface="Noto Serif Display"/>
                <a:cs typeface="Noto Serif Display"/>
                <a:sym typeface="Noto Serif Display"/>
              </a:rPr>
              <a:t> tin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quyền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xã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hội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thông</a:t>
            </a:r>
            <a:r>
              <a:rPr lang="en-US" sz="2400" dirty="0">
                <a:solidFill>
                  <a:srgbClr val="000000"/>
                </a:solidFill>
                <a:latin typeface="Muli" panose="020B0604020202020204" charset="0"/>
                <a:ea typeface="Noto Serif Display"/>
                <a:cs typeface="Noto Serif Display"/>
                <a:sym typeface="Noto Serif Display"/>
              </a:rPr>
              <a:t> tin </a:t>
            </a:r>
            <a:r>
              <a:rPr lang="en-US" sz="2400" dirty="0" err="1">
                <a:solidFill>
                  <a:srgbClr val="000000"/>
                </a:solidFill>
                <a:latin typeface="Muli" panose="020B0604020202020204" charset="0"/>
                <a:ea typeface="Noto Serif Display"/>
                <a:cs typeface="Noto Serif Display"/>
                <a:sym typeface="Noto Serif Display"/>
              </a:rPr>
              <a:t>liên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ngắn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địa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chỉ</a:t>
            </a:r>
            <a:r>
              <a:rPr lang="en-US" sz="2400" dirty="0">
                <a:solidFill>
                  <a:srgbClr val="000000"/>
                </a:solidFill>
                <a:latin typeface="Muli" panose="020B0604020202020204" charset="0"/>
                <a:ea typeface="Noto Serif Display"/>
                <a:cs typeface="Noto Serif Display"/>
                <a:sym typeface="Noto Serif Display"/>
              </a:rPr>
              <a:t>, email).</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Cascading Style Sheets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trong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tệp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css</a:t>
            </a:r>
            <a:r>
              <a:rPr lang="en-US" sz="2400" dirty="0">
                <a:solidFill>
                  <a:srgbClr val="000000"/>
                </a:solidFill>
                <a:latin typeface="Muli" panose="020B0604020202020204" charset="0"/>
                <a:ea typeface="Noto Serif Display"/>
                <a:cs typeface="Noto Serif Display"/>
                <a:sym typeface="Noto Serif Display"/>
              </a:rPr>
              <a:t>/styles.css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định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kiểu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phần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Các </a:t>
            </a:r>
            <a:r>
              <a:rPr lang="en-US" sz="2400" dirty="0" err="1">
                <a:solidFill>
                  <a:srgbClr val="000000"/>
                </a:solidFill>
                <a:latin typeface="Muli" panose="020B0604020202020204" charset="0"/>
                <a:ea typeface="Noto Serif Display"/>
                <a:cs typeface="Noto Serif Display"/>
                <a:sym typeface="Noto Serif Display"/>
              </a:rPr>
              <a:t>lớp</a:t>
            </a:r>
            <a:r>
              <a:rPr lang="en-US" sz="2400" dirty="0">
                <a:solidFill>
                  <a:srgbClr val="000000"/>
                </a:solidFill>
                <a:latin typeface="Muli" panose="020B0604020202020204" charset="0"/>
                <a:ea typeface="Noto Serif Display"/>
                <a:cs typeface="Noto Serif Display"/>
                <a:sym typeface="Noto Serif Display"/>
              </a:rPr>
              <a:t> (class) CSS </a:t>
            </a:r>
            <a:r>
              <a:rPr lang="en-US" sz="2400" dirty="0" err="1">
                <a:solidFill>
                  <a:srgbClr val="000000"/>
                </a:solidFill>
                <a:latin typeface="Muli" panose="020B0604020202020204" charset="0"/>
                <a:ea typeface="Noto Serif Display"/>
                <a:cs typeface="Noto Serif Display"/>
                <a:sym typeface="Noto Serif Display"/>
              </a:rPr>
              <a:t>tiêu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biểu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.navbar: </a:t>
            </a:r>
            <a:r>
              <a:rPr lang="en-US" sz="2400" dirty="0" err="1">
                <a:solidFill>
                  <a:srgbClr val="000000"/>
                </a:solidFill>
                <a:latin typeface="Muli" panose="020B0604020202020204" charset="0"/>
                <a:ea typeface="Noto Serif Display"/>
                <a:cs typeface="Noto Serif Display"/>
                <a:sym typeface="Noto Serif Display"/>
              </a:rPr>
              <a:t>định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thanh</a:t>
            </a:r>
            <a:r>
              <a:rPr lang="en-US" sz="2400" dirty="0">
                <a:solidFill>
                  <a:srgbClr val="000000"/>
                </a:solidFill>
                <a:latin typeface="Muli" panose="020B0604020202020204" charset="0"/>
                <a:ea typeface="Noto Serif Display"/>
                <a:cs typeface="Noto Serif Display"/>
                <a:sym typeface="Noto Serif Display"/>
              </a:rPr>
              <a:t> menu (</a:t>
            </a:r>
            <a:r>
              <a:rPr lang="en-US" sz="2400" dirty="0" err="1">
                <a:solidFill>
                  <a:srgbClr val="000000"/>
                </a:solidFill>
                <a:latin typeface="Muli" panose="020B0604020202020204" charset="0"/>
                <a:ea typeface="Noto Serif Display"/>
                <a:cs typeface="Noto Serif Display"/>
                <a:sym typeface="Noto Serif Display"/>
              </a:rPr>
              <a:t>màu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nền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khoảng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giữa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hiệu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ứng</a:t>
            </a:r>
            <a:r>
              <a:rPr lang="en-US" sz="2400" dirty="0">
                <a:solidFill>
                  <a:srgbClr val="000000"/>
                </a:solidFill>
                <a:latin typeface="Muli" panose="020B0604020202020204" charset="0"/>
                <a:ea typeface="Noto Serif Display"/>
                <a:cs typeface="Noto Serif Display"/>
                <a:sym typeface="Noto Serif Display"/>
              </a:rPr>
              <a:t> hover).</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.hero: </a:t>
            </a:r>
            <a:r>
              <a:rPr lang="en-US" sz="2400" dirty="0" err="1">
                <a:solidFill>
                  <a:srgbClr val="000000"/>
                </a:solidFill>
                <a:latin typeface="Muli" panose="020B0604020202020204" charset="0"/>
                <a:ea typeface="Noto Serif Display"/>
                <a:cs typeface="Noto Serif Display"/>
                <a:sym typeface="Noto Serif Display"/>
              </a:rPr>
              <a:t>tạo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phần</a:t>
            </a:r>
            <a:r>
              <a:rPr lang="en-US" sz="2400" dirty="0">
                <a:solidFill>
                  <a:srgbClr val="000000"/>
                </a:solidFill>
                <a:latin typeface="Muli" panose="020B0604020202020204" charset="0"/>
                <a:ea typeface="Noto Serif Display"/>
                <a:cs typeface="Noto Serif Display"/>
                <a:sym typeface="Noto Serif Display"/>
              </a:rPr>
              <a:t> banner </a:t>
            </a:r>
            <a:r>
              <a:rPr lang="en-US" sz="2400" dirty="0" err="1">
                <a:solidFill>
                  <a:srgbClr val="000000"/>
                </a:solidFill>
                <a:latin typeface="Muli" panose="020B0604020202020204" charset="0"/>
                <a:ea typeface="Noto Serif Display"/>
                <a:cs typeface="Noto Serif Display"/>
                <a:sym typeface="Noto Serif Display"/>
              </a:rPr>
              <a:t>lớn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nền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background-image: </a:t>
            </a:r>
            <a:r>
              <a:rPr lang="en-US" sz="2400" dirty="0" err="1">
                <a:solidFill>
                  <a:srgbClr val="000000"/>
                </a:solidFill>
                <a:latin typeface="Muli" panose="020B0604020202020204" charset="0"/>
                <a:ea typeface="Noto Serif Display"/>
                <a:cs typeface="Noto Serif Display"/>
                <a:sym typeface="Noto Serif Display"/>
              </a:rPr>
              <a:t>url</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giữa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chữ</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chiều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cao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định</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.gallery: </a:t>
            </a:r>
            <a:r>
              <a:rPr lang="en-US" sz="2400" dirty="0" err="1">
                <a:solidFill>
                  <a:srgbClr val="000000"/>
                </a:solidFill>
                <a:latin typeface="Muli" panose="020B0604020202020204" charset="0"/>
                <a:ea typeface="Noto Serif Display"/>
                <a:cs typeface="Noto Serif Display"/>
                <a:sym typeface="Noto Serif Display"/>
              </a:rPr>
              <a:t>bố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theo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lưới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thường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Flexbox/ Grid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tự</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co </a:t>
            </a:r>
            <a:r>
              <a:rPr lang="en-US" sz="2400" dirty="0" err="1">
                <a:solidFill>
                  <a:srgbClr val="000000"/>
                </a:solidFill>
                <a:latin typeface="Muli" panose="020B0604020202020204" charset="0"/>
                <a:ea typeface="Noto Serif Display"/>
                <a:cs typeface="Noto Serif Display"/>
                <a:sym typeface="Noto Serif Display"/>
              </a:rPr>
              <a:t>giãn</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.highlight: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đến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nổi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bật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viền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đổ</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bóng</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a:solidFill>
                  <a:srgbClr val="000000"/>
                </a:solidFill>
                <a:latin typeface="Muli" panose="020B0604020202020204" charset="0"/>
                <a:ea typeface="Noto Serif Display"/>
                <a:cs typeface="Noto Serif Display"/>
                <a:sym typeface="Noto Serif Display"/>
              </a:rPr>
              <a:t>· .button: </a:t>
            </a:r>
            <a:r>
              <a:rPr lang="en-US" sz="2400" dirty="0" err="1">
                <a:solidFill>
                  <a:srgbClr val="000000"/>
                </a:solidFill>
                <a:latin typeface="Muli" panose="020B0604020202020204" charset="0"/>
                <a:ea typeface="Noto Serif Display"/>
                <a:cs typeface="Noto Serif Display"/>
                <a:sym typeface="Noto Serif Display"/>
              </a:rPr>
              <a:t>cho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nút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gọi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hành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màu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nổi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bật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tròn</a:t>
            </a:r>
            <a:r>
              <a:rPr lang="en-US" sz="2400" dirty="0">
                <a:solidFill>
                  <a:srgbClr val="000000"/>
                </a:solidFill>
                <a:latin typeface="Muli" panose="020B0604020202020204" charset="0"/>
                <a:ea typeface="Noto Serif Display"/>
                <a:cs typeface="Noto Serif Display"/>
                <a:sym typeface="Noto Serif Display"/>
              </a:rPr>
              <a:t>).</a:t>
            </a:r>
          </a:p>
          <a:p>
            <a:pPr algn="l">
              <a:lnSpc>
                <a:spcPts val="3500"/>
              </a:lnSpc>
              <a:spcBef>
                <a:spcPct val="0"/>
              </a:spcBef>
            </a:pPr>
            <a:r>
              <a:rPr lang="en-US" sz="2400" dirty="0" err="1">
                <a:solidFill>
                  <a:srgbClr val="000000"/>
                </a:solidFill>
                <a:latin typeface="Muli" panose="020B0604020202020204" charset="0"/>
                <a:ea typeface="Noto Serif Display"/>
                <a:cs typeface="Noto Serif Display"/>
                <a:sym typeface="Noto Serif Display"/>
              </a:rPr>
              <a:t>Tóm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lại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mã</a:t>
            </a:r>
            <a:r>
              <a:rPr lang="en-US" sz="2400" dirty="0">
                <a:solidFill>
                  <a:srgbClr val="000000"/>
                </a:solidFill>
                <a:latin typeface="Muli" panose="020B0604020202020204" charset="0"/>
                <a:ea typeface="Noto Serif Display"/>
                <a:cs typeface="Noto Serif Display"/>
                <a:sym typeface="Noto Serif Display"/>
              </a:rPr>
              <a:t> HTML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CSS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tổ</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rõ</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ràng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theo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semantic, </a:t>
            </a:r>
            <a:r>
              <a:rPr lang="en-US" sz="2400" dirty="0" err="1">
                <a:solidFill>
                  <a:srgbClr val="000000"/>
                </a:solidFill>
                <a:latin typeface="Muli" panose="020B0604020202020204" charset="0"/>
                <a:ea typeface="Noto Serif Display"/>
                <a:cs typeface="Noto Serif Display"/>
                <a:sym typeface="Noto Serif Display"/>
              </a:rPr>
              <a:t>giúp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tuân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chuẩn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kế</a:t>
            </a:r>
            <a:r>
              <a:rPr lang="en-US" sz="2400" dirty="0">
                <a:solidFill>
                  <a:srgbClr val="000000"/>
                </a:solidFill>
                <a:latin typeface="Muli" panose="020B0604020202020204" charset="0"/>
                <a:ea typeface="Noto Serif Display"/>
                <a:cs typeface="Noto Serif Display"/>
                <a:sym typeface="Noto Serif Display"/>
              </a:rPr>
              <a:t> web </a:t>
            </a:r>
            <a:r>
              <a:rPr lang="en-US" sz="2400" dirty="0" err="1">
                <a:solidFill>
                  <a:srgbClr val="000000"/>
                </a:solidFill>
                <a:latin typeface="Muli" panose="020B0604020202020204" charset="0"/>
                <a:ea typeface="Noto Serif Display"/>
                <a:cs typeface="Noto Serif Display"/>
                <a:sym typeface="Noto Serif Display"/>
              </a:rPr>
              <a:t>chuyên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nghiệp</a:t>
            </a:r>
            <a:r>
              <a:rPr lang="en-US" sz="2400" dirty="0">
                <a:solidFill>
                  <a:srgbClr val="000000"/>
                </a:solidFill>
                <a:latin typeface="Muli" panose="020B0604020202020204" charset="0"/>
                <a:ea typeface="Noto Serif Display"/>
                <a:cs typeface="Noto Serif Display"/>
                <a:sym typeface="Noto Serif Display"/>
              </a:rPr>
              <a:t>.</a:t>
            </a:r>
          </a:p>
          <a:p>
            <a:pPr algn="l">
              <a:lnSpc>
                <a:spcPts val="3028"/>
              </a:lnSpc>
              <a:spcBef>
                <a:spcPct val="0"/>
              </a:spcBef>
            </a:pPr>
            <a:endParaRPr lang="en-US" sz="2163"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9583" y="183371"/>
            <a:ext cx="18078417" cy="10125336"/>
          </a:xfrm>
          <a:prstGeom prst="rect">
            <a:avLst/>
          </a:prstGeom>
        </p:spPr>
        <p:txBody>
          <a:bodyPr lIns="0" tIns="0" rIns="0" bIns="0" rtlCol="0" anchor="t">
            <a:spAutoFit/>
          </a:bodyPr>
          <a:lstStyle/>
          <a:p>
            <a:pPr>
              <a:lnSpc>
                <a:spcPts val="3565"/>
              </a:lnSpc>
              <a:spcBef>
                <a:spcPct val="0"/>
              </a:spcBef>
            </a:pPr>
            <a:r>
              <a:rPr lang="en-US" sz="2547" b="1" dirty="0">
                <a:solidFill>
                  <a:srgbClr val="000000"/>
                </a:solidFill>
                <a:latin typeface="Muli" panose="020B0604020202020204" charset="0"/>
                <a:ea typeface="Noto Serif Display"/>
                <a:cs typeface="Noto Serif Display"/>
                <a:sym typeface="Noto Serif Display"/>
              </a:rPr>
              <a:t>7. </a:t>
            </a:r>
            <a:r>
              <a:rPr lang="en-US" sz="2547" b="1" dirty="0" err="1">
                <a:solidFill>
                  <a:srgbClr val="000000"/>
                </a:solidFill>
                <a:latin typeface="Muli" panose="020B0604020202020204" charset="0"/>
                <a:ea typeface="Noto Serif Display"/>
                <a:cs typeface="Noto Serif Display"/>
                <a:sym typeface="Noto Serif Display"/>
              </a:rPr>
              <a:t>Kiểm</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thử</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đánh</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giá</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trải</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nghiệm</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người</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dùng</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và</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hiệu</a:t>
            </a:r>
            <a:r>
              <a:rPr lang="en-US" sz="2547" b="1" dirty="0">
                <a:solidFill>
                  <a:srgbClr val="000000"/>
                </a:solidFill>
                <a:latin typeface="Muli" panose="020B0604020202020204" charset="0"/>
                <a:ea typeface="Noto Serif Display"/>
                <a:cs typeface="Noto Serif Display"/>
                <a:sym typeface="Noto Serif Display"/>
              </a:rPr>
              <a:t> </a:t>
            </a:r>
            <a:r>
              <a:rPr lang="en-US" sz="2547" b="1" dirty="0" err="1">
                <a:solidFill>
                  <a:srgbClr val="000000"/>
                </a:solidFill>
                <a:latin typeface="Muli" panose="020B0604020202020204" charset="0"/>
                <a:ea typeface="Noto Serif Display"/>
                <a:cs typeface="Noto Serif Display"/>
                <a:sym typeface="Noto Serif Display"/>
              </a:rPr>
              <a:t>suất</a:t>
            </a:r>
            <a:endParaRPr lang="en-US" sz="2547" b="1" dirty="0">
              <a:solidFill>
                <a:srgbClr val="000000"/>
              </a:solidFill>
              <a:latin typeface="Muli" panose="020B0604020202020204" charset="0"/>
              <a:ea typeface="Noto Serif Display"/>
              <a:cs typeface="Noto Serif Display"/>
              <a:sym typeface="Noto Serif Display"/>
            </a:endParaRPr>
          </a:p>
          <a:p>
            <a:pPr>
              <a:lnSpc>
                <a:spcPts val="3565"/>
              </a:lnSpc>
              <a:spcBef>
                <a:spcPct val="0"/>
              </a:spcBef>
            </a:pPr>
            <a:r>
              <a:rPr lang="en-US" sz="2547" dirty="0" err="1">
                <a:solidFill>
                  <a:srgbClr val="000000"/>
                </a:solidFill>
                <a:latin typeface="Muli" panose="020B0604020202020204" charset="0"/>
                <a:ea typeface="Noto Serif Display"/>
                <a:cs typeface="Noto Serif Display"/>
                <a:sym typeface="Noto Serif Display"/>
              </a:rPr>
              <a:t>Để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đảm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chất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lượng</a:t>
            </a:r>
            <a:r>
              <a:rPr lang="en-US" sz="2547" dirty="0">
                <a:solidFill>
                  <a:srgbClr val="000000"/>
                </a:solidFill>
                <a:latin typeface="Muli" panose="020B0604020202020204" charset="0"/>
                <a:ea typeface="Noto Serif Display"/>
                <a:cs typeface="Noto Serif Display"/>
                <a:sym typeface="Noto Serif Display"/>
              </a:rPr>
              <a:t> website, </a:t>
            </a:r>
            <a:r>
              <a:rPr lang="en-US" sz="2547" dirty="0" err="1">
                <a:solidFill>
                  <a:srgbClr val="000000"/>
                </a:solidFill>
                <a:latin typeface="Muli" panose="020B0604020202020204" charset="0"/>
                <a:ea typeface="Noto Serif Display"/>
                <a:cs typeface="Noto Serif Display"/>
                <a:sym typeface="Noto Serif Display"/>
              </a:rPr>
              <a:t>cần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tiến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hành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đánh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giá</a:t>
            </a:r>
            <a:r>
              <a:rPr lang="en-US" sz="2547" dirty="0">
                <a:solidFill>
                  <a:srgbClr val="000000"/>
                </a:solidFill>
                <a:latin typeface="Muli" panose="020B0604020202020204" charset="0"/>
                <a:ea typeface="Noto Serif Display"/>
                <a:cs typeface="Noto Serif Display"/>
                <a:sym typeface="Noto Serif Display"/>
              </a:rPr>
              <a:t> ở </a:t>
            </a:r>
            <a:r>
              <a:rPr lang="en-US" sz="2547" dirty="0" err="1">
                <a:solidFill>
                  <a:srgbClr val="000000"/>
                </a:solidFill>
                <a:latin typeface="Muli" panose="020B0604020202020204" charset="0"/>
                <a:ea typeface="Noto Serif Display"/>
                <a:cs typeface="Noto Serif Display"/>
                <a:sym typeface="Noto Serif Display"/>
              </a:rPr>
              <a:t>nhiều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khía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cạnh</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chức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năng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tất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cả</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liên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kết</a:t>
            </a:r>
            <a:r>
              <a:rPr lang="en-US" sz="2547" dirty="0">
                <a:solidFill>
                  <a:srgbClr val="000000"/>
                </a:solidFill>
                <a:latin typeface="Muli" panose="020B0604020202020204" charset="0"/>
                <a:ea typeface="Noto Serif Display"/>
                <a:cs typeface="Noto Serif Display"/>
                <a:sym typeface="Noto Serif Display"/>
              </a:rPr>
              <a:t> (link) </a:t>
            </a:r>
            <a:r>
              <a:rPr lang="en-US" sz="2547" dirty="0" err="1">
                <a:solidFill>
                  <a:srgbClr val="000000"/>
                </a:solidFill>
                <a:latin typeface="Muli" panose="020B0604020202020204" charset="0"/>
                <a:ea typeface="Noto Serif Display"/>
                <a:cs typeface="Noto Serif Display"/>
                <a:sym typeface="Noto Serif Display"/>
              </a:rPr>
              <a:t>trên</a:t>
            </a:r>
            <a:r>
              <a:rPr lang="en-US" sz="2547" dirty="0">
                <a:solidFill>
                  <a:srgbClr val="000000"/>
                </a:solidFill>
                <a:latin typeface="Muli" panose="020B0604020202020204" charset="0"/>
                <a:ea typeface="Noto Serif Display"/>
                <a:cs typeface="Noto Serif Display"/>
                <a:sym typeface="Noto Serif Display"/>
              </a:rPr>
              <a:t> website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hoạt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động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đúng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bị</a:t>
            </a:r>
            <a:r>
              <a:rPr lang="en-US" sz="2547" dirty="0">
                <a:solidFill>
                  <a:srgbClr val="000000"/>
                </a:solidFill>
                <a:latin typeface="Muli" panose="020B0604020202020204" charset="0"/>
                <a:ea typeface="Noto Serif Display"/>
                <a:cs typeface="Noto Serif Display"/>
                <a:sym typeface="Noto Serif Display"/>
              </a:rPr>
              <a:t> 404), form </a:t>
            </a:r>
            <a:r>
              <a:rPr lang="en-US" sz="2547" dirty="0" err="1">
                <a:solidFill>
                  <a:srgbClr val="000000"/>
                </a:solidFill>
                <a:latin typeface="Muli" panose="020B0604020202020204" charset="0"/>
                <a:ea typeface="Noto Serif Display"/>
                <a:cs typeface="Noto Serif Display"/>
                <a:sym typeface="Noto Serif Display"/>
              </a:rPr>
              <a:t>liên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hệ</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gửi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được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a:t>
            </a:r>
            <a:r>
              <a:rPr lang="en-US" sz="2547" dirty="0">
                <a:solidFill>
                  <a:srgbClr val="000000"/>
                </a:solidFill>
                <a:latin typeface="Muli" panose="020B0604020202020204" charset="0"/>
                <a:ea typeface="Noto Serif Display"/>
                <a:cs typeface="Noto Serif Display"/>
                <a:sym typeface="Noto Serif Display"/>
              </a:rPr>
              <a:t> demo </a:t>
            </a:r>
            <a:r>
              <a:rPr lang="en-US" sz="2547" dirty="0" err="1">
                <a:solidFill>
                  <a:srgbClr val="000000"/>
                </a:solidFill>
                <a:latin typeface="Muli" panose="020B0604020202020204" charset="0"/>
                <a:ea typeface="Noto Serif Display"/>
                <a:cs typeface="Noto Serif Display"/>
                <a:sym typeface="Noto Serif Display"/>
              </a:rPr>
              <a:t>tĩnh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chỉ</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giả</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lập</a:t>
            </a:r>
            <a:r>
              <a:rPr lang="en-US" sz="2547" dirty="0">
                <a:solidFill>
                  <a:srgbClr val="000000"/>
                </a:solidFill>
                <a:latin typeface="Muli" panose="020B0604020202020204" charset="0"/>
                <a:ea typeface="Noto Serif Display"/>
                <a:cs typeface="Noto Serif Display"/>
                <a:sym typeface="Noto Serif Display"/>
              </a:rPr>
              <a:t>), slideshow/</a:t>
            </a:r>
            <a:r>
              <a:rPr lang="en-US" sz="2547" dirty="0" err="1">
                <a:solidFill>
                  <a:srgbClr val="000000"/>
                </a:solidFill>
                <a:latin typeface="Muli" panose="020B0604020202020204" charset="0"/>
                <a:ea typeface="Noto Serif Display"/>
                <a:cs typeface="Noto Serif Display"/>
                <a:sym typeface="Noto Serif Display"/>
              </a:rPr>
              <a:t>hình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hiển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thị</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đúng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Đảm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các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nút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form </a:t>
            </a:r>
            <a:r>
              <a:rPr lang="en-US" sz="2547" dirty="0" err="1">
                <a:solidFill>
                  <a:srgbClr val="000000"/>
                </a:solidFill>
                <a:latin typeface="Muli" panose="020B0604020202020204" charset="0"/>
                <a:ea typeface="Noto Serif Display"/>
                <a:cs typeface="Noto Serif Display"/>
                <a:sym typeface="Noto Serif Display"/>
              </a:rPr>
              <a:t>xử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lý</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nhập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liệu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bản</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tương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thích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Mở</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web </a:t>
            </a:r>
            <a:r>
              <a:rPr lang="en-US" sz="2547" dirty="0" err="1">
                <a:solidFill>
                  <a:srgbClr val="000000"/>
                </a:solidFill>
                <a:latin typeface="Muli" panose="020B0604020202020204" charset="0"/>
                <a:ea typeface="Noto Serif Display"/>
                <a:cs typeface="Noto Serif Display"/>
                <a:sym typeface="Noto Serif Display"/>
              </a:rPr>
              <a:t>trên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nhiều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trình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duyệt</a:t>
            </a:r>
            <a:r>
              <a:rPr lang="en-US" sz="2547" dirty="0">
                <a:solidFill>
                  <a:srgbClr val="000000"/>
                </a:solidFill>
                <a:latin typeface="Muli" panose="020B0604020202020204" charset="0"/>
                <a:ea typeface="Noto Serif Display"/>
                <a:cs typeface="Noto Serif Display"/>
                <a:sym typeface="Noto Serif Display"/>
              </a:rPr>
              <a:t> (Chrome, Firefox, Safari, Edge)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thiết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bị</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máy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tính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thoại</a:t>
            </a:r>
            <a:r>
              <a:rPr lang="en-US" sz="2547" dirty="0">
                <a:solidFill>
                  <a:srgbClr val="000000"/>
                </a:solidFill>
                <a:latin typeface="Muli" panose="020B0604020202020204" charset="0"/>
                <a:ea typeface="Noto Serif Display"/>
                <a:cs typeface="Noto Serif Display"/>
                <a:sym typeface="Noto Serif Display"/>
              </a:rPr>
              <a:t> Android/iOS) </a:t>
            </a:r>
            <a:r>
              <a:rPr lang="en-US" sz="2547" dirty="0" err="1">
                <a:solidFill>
                  <a:srgbClr val="000000"/>
                </a:solidFill>
                <a:latin typeface="Muli" panose="020B0604020202020204" charset="0"/>
                <a:ea typeface="Noto Serif Display"/>
                <a:cs typeface="Noto Serif Display"/>
                <a:sym typeface="Noto Serif Display"/>
              </a:rPr>
              <a:t>để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đảm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giao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hiển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thị</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thống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nhất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Đặc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biệt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giao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diện</a:t>
            </a:r>
            <a:r>
              <a:rPr lang="en-US" sz="2547" dirty="0">
                <a:solidFill>
                  <a:srgbClr val="000000"/>
                </a:solidFill>
                <a:latin typeface="Muli" panose="020B0604020202020204" charset="0"/>
                <a:ea typeface="Noto Serif Display"/>
                <a:cs typeface="Noto Serif Display"/>
                <a:sym typeface="Noto Serif Display"/>
              </a:rPr>
              <a:t> responsive </a:t>
            </a:r>
            <a:r>
              <a:rPr lang="en-US" sz="2547" dirty="0" err="1">
                <a:solidFill>
                  <a:srgbClr val="000000"/>
                </a:solidFill>
                <a:latin typeface="Muli" panose="020B0604020202020204" charset="0"/>
                <a:ea typeface="Noto Serif Display"/>
                <a:cs typeface="Noto Serif Display"/>
                <a:sym typeface="Noto Serif Display"/>
              </a:rPr>
              <a:t>để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xem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bố</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cục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bị</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lỗi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thay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đổi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độ</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phân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giải</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Đánh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giao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trải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nghiệm</a:t>
            </a:r>
            <a:r>
              <a:rPr lang="en-US" sz="2547" dirty="0">
                <a:solidFill>
                  <a:srgbClr val="000000"/>
                </a:solidFill>
                <a:latin typeface="Muli" panose="020B0604020202020204" charset="0"/>
                <a:ea typeface="Noto Serif Display"/>
                <a:cs typeface="Noto Serif Display"/>
                <a:sym typeface="Noto Serif Display"/>
              </a:rPr>
              <a:t> (UX): Thu </a:t>
            </a:r>
            <a:r>
              <a:rPr lang="en-US" sz="2547" dirty="0" err="1">
                <a:solidFill>
                  <a:srgbClr val="000000"/>
                </a:solidFill>
                <a:latin typeface="Muli" panose="020B0604020202020204" charset="0"/>
                <a:ea typeface="Noto Serif Display"/>
                <a:cs typeface="Noto Serif Display"/>
                <a:sym typeface="Noto Serif Display"/>
              </a:rPr>
              <a:t>thập</a:t>
            </a:r>
            <a:r>
              <a:rPr lang="en-US" sz="2547" dirty="0">
                <a:solidFill>
                  <a:srgbClr val="000000"/>
                </a:solidFill>
                <a:latin typeface="Muli" panose="020B0604020202020204" charset="0"/>
                <a:ea typeface="Noto Serif Display"/>
                <a:cs typeface="Noto Serif Display"/>
                <a:sym typeface="Noto Serif Display"/>
              </a:rPr>
              <a:t> ý </a:t>
            </a:r>
            <a:r>
              <a:rPr lang="en-US" sz="2547" dirty="0" err="1">
                <a:solidFill>
                  <a:srgbClr val="000000"/>
                </a:solidFill>
                <a:latin typeface="Muli" panose="020B0604020202020204" charset="0"/>
                <a:ea typeface="Noto Serif Display"/>
                <a:cs typeface="Noto Serif Display"/>
                <a:sym typeface="Noto Serif Display"/>
              </a:rPr>
              <a:t>kiến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bạn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bè</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đồng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nghiệp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về</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tính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thân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trực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quan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của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Đánh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xem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dễ</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dàng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tìm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thấy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thông</a:t>
            </a:r>
            <a:r>
              <a:rPr lang="en-US" sz="2547" dirty="0">
                <a:solidFill>
                  <a:srgbClr val="000000"/>
                </a:solidFill>
                <a:latin typeface="Muli" panose="020B0604020202020204" charset="0"/>
                <a:ea typeface="Noto Serif Display"/>
                <a:cs typeface="Noto Serif Display"/>
                <a:sym typeface="Noto Serif Display"/>
              </a:rPr>
              <a:t> tin </a:t>
            </a:r>
            <a:r>
              <a:rPr lang="en-US" sz="2547" dirty="0" err="1">
                <a:solidFill>
                  <a:srgbClr val="000000"/>
                </a:solidFill>
                <a:latin typeface="Muli" panose="020B0604020202020204" charset="0"/>
                <a:ea typeface="Noto Serif Display"/>
                <a:cs typeface="Noto Serif Display"/>
                <a:sym typeface="Noto Serif Display"/>
              </a:rPr>
              <a:t>mình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cần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màu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sắc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chữ</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hài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hòa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tiêu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đề</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rõ</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ràng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Nếu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được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phản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hồi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kết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quả</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sát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ngắn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gọn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dụ</a:t>
            </a:r>
            <a:r>
              <a:rPr lang="en-US" sz="2547" dirty="0">
                <a:solidFill>
                  <a:srgbClr val="000000"/>
                </a:solidFill>
                <a:latin typeface="Muli" panose="020B0604020202020204" charset="0"/>
                <a:ea typeface="Noto Serif Display"/>
                <a:cs typeface="Noto Serif Display"/>
                <a:sym typeface="Noto Serif Display"/>
              </a:rPr>
              <a:t> 80%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xem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thích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banner, 20% </a:t>
            </a:r>
            <a:r>
              <a:rPr lang="en-US" sz="2547" dirty="0" err="1">
                <a:solidFill>
                  <a:srgbClr val="000000"/>
                </a:solidFill>
                <a:latin typeface="Muli" panose="020B0604020202020204" charset="0"/>
                <a:ea typeface="Noto Serif Display"/>
                <a:cs typeface="Noto Serif Display"/>
                <a:sym typeface="Noto Serif Display"/>
              </a:rPr>
              <a:t>đề</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xuất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chữ</a:t>
            </a:r>
            <a:r>
              <a:rPr lang="en-US" sz="2547" dirty="0">
                <a:solidFill>
                  <a:srgbClr val="000000"/>
                </a:solidFill>
                <a:latin typeface="Muli" panose="020B0604020202020204" charset="0"/>
                <a:ea typeface="Noto Serif Display"/>
                <a:cs typeface="Noto Serif Display"/>
                <a:sym typeface="Noto Serif Display"/>
              </a:rPr>
              <a:t> to </a:t>
            </a:r>
            <a:r>
              <a:rPr lang="en-US" sz="2547" dirty="0" err="1">
                <a:solidFill>
                  <a:srgbClr val="000000"/>
                </a:solidFill>
                <a:latin typeface="Muli" panose="020B0604020202020204" charset="0"/>
                <a:ea typeface="Noto Serif Display"/>
                <a:cs typeface="Noto Serif Display"/>
                <a:sym typeface="Noto Serif Display"/>
              </a:rPr>
              <a:t>hơn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nhóm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phát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triển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sẽ</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điều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chỉnh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phù</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hợp</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hiệu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suất</a:t>
            </a:r>
            <a:r>
              <a:rPr lang="en-US" sz="2547" dirty="0">
                <a:solidFill>
                  <a:srgbClr val="000000"/>
                </a:solidFill>
                <a:latin typeface="Muli" panose="020B0604020202020204" charset="0"/>
                <a:ea typeface="Noto Serif Display"/>
                <a:cs typeface="Noto Serif Display"/>
                <a:sym typeface="Noto Serif Display"/>
              </a:rPr>
              <a:t> (Performance): </a:t>
            </a:r>
            <a:r>
              <a:rPr lang="en-US" sz="2547" dirty="0" err="1">
                <a:solidFill>
                  <a:srgbClr val="000000"/>
                </a:solidFill>
                <a:latin typeface="Muli" panose="020B0604020202020204" charset="0"/>
                <a:ea typeface="Noto Serif Display"/>
                <a:cs typeface="Noto Serif Display"/>
                <a:sym typeface="Noto Serif Display"/>
              </a:rPr>
              <a:t>Đánh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tốc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độ</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tải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bằng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cụ</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như</a:t>
            </a:r>
            <a:r>
              <a:rPr lang="en-US" sz="2547" dirty="0">
                <a:solidFill>
                  <a:srgbClr val="000000"/>
                </a:solidFill>
                <a:latin typeface="Muli" panose="020B0604020202020204" charset="0"/>
                <a:ea typeface="Noto Serif Display"/>
                <a:cs typeface="Noto Serif Display"/>
                <a:sym typeface="Noto Serif Display"/>
              </a:rPr>
              <a:t> Google </a:t>
            </a:r>
            <a:r>
              <a:rPr lang="en-US" sz="2547" dirty="0" err="1">
                <a:solidFill>
                  <a:srgbClr val="000000"/>
                </a:solidFill>
                <a:latin typeface="Muli" panose="020B0604020202020204" charset="0"/>
                <a:ea typeface="Noto Serif Display"/>
                <a:cs typeface="Noto Serif Display"/>
                <a:sym typeface="Noto Serif Display"/>
              </a:rPr>
              <a:t>PageSpeed</a:t>
            </a:r>
            <a:r>
              <a:rPr lang="en-US" sz="2547" dirty="0">
                <a:solidFill>
                  <a:srgbClr val="000000"/>
                </a:solidFill>
                <a:latin typeface="Muli" panose="020B0604020202020204" charset="0"/>
                <a:ea typeface="Noto Serif Display"/>
                <a:cs typeface="Noto Serif Display"/>
                <a:sym typeface="Noto Serif Display"/>
              </a:rPr>
              <a:t> Insights </a:t>
            </a:r>
            <a:r>
              <a:rPr lang="en-US" sz="2547" dirty="0" err="1">
                <a:solidFill>
                  <a:srgbClr val="000000"/>
                </a:solidFill>
                <a:latin typeface="Muli" panose="020B0604020202020204" charset="0"/>
                <a:ea typeface="Noto Serif Display"/>
                <a:cs typeface="Noto Serif Display"/>
                <a:sym typeface="Noto Serif Display"/>
              </a:rPr>
              <a:t>hoặc</a:t>
            </a:r>
            <a:r>
              <a:rPr lang="en-US" sz="2547" dirty="0">
                <a:solidFill>
                  <a:srgbClr val="000000"/>
                </a:solidFill>
                <a:latin typeface="Muli" panose="020B0604020202020204" charset="0"/>
                <a:ea typeface="Noto Serif Display"/>
                <a:cs typeface="Noto Serif Display"/>
                <a:sym typeface="Noto Serif Display"/>
              </a:rPr>
              <a:t> Lighthouse. </a:t>
            </a:r>
            <a:r>
              <a:rPr lang="en-US" sz="2547" dirty="0" err="1">
                <a:solidFill>
                  <a:srgbClr val="000000"/>
                </a:solidFill>
                <a:latin typeface="Muli" panose="020B0604020202020204" charset="0"/>
                <a:ea typeface="Noto Serif Display"/>
                <a:cs typeface="Noto Serif Display"/>
                <a:sym typeface="Noto Serif Display"/>
              </a:rPr>
              <a:t>Mục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tiêu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gian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tải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dưới</a:t>
            </a:r>
            <a:r>
              <a:rPr lang="en-US" sz="2547" dirty="0">
                <a:solidFill>
                  <a:srgbClr val="000000"/>
                </a:solidFill>
                <a:latin typeface="Muli" panose="020B0604020202020204" charset="0"/>
                <a:ea typeface="Noto Serif Display"/>
                <a:cs typeface="Noto Serif Display"/>
                <a:sym typeface="Noto Serif Display"/>
              </a:rPr>
              <a:t> 3 </a:t>
            </a:r>
            <a:r>
              <a:rPr lang="en-US" sz="2547" dirty="0" err="1">
                <a:solidFill>
                  <a:srgbClr val="000000"/>
                </a:solidFill>
                <a:latin typeface="Muli" panose="020B0604020202020204" charset="0"/>
                <a:ea typeface="Noto Serif Display"/>
                <a:cs typeface="Noto Serif Display"/>
                <a:sym typeface="Noto Serif Display"/>
              </a:rPr>
              <a:t>giây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không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làm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chờ</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đợi</a:t>
            </a:r>
            <a:r>
              <a:rPr lang="en-US" sz="2547" dirty="0">
                <a:solidFill>
                  <a:srgbClr val="000000"/>
                </a:solidFill>
                <a:latin typeface="Muli" panose="020B0604020202020204" charset="0"/>
                <a:ea typeface="Noto Serif Display"/>
                <a:cs typeface="Noto Serif Display"/>
                <a:sym typeface="Noto Serif Display"/>
              </a:rPr>
              <a:t>. Theo </a:t>
            </a:r>
            <a:r>
              <a:rPr lang="en-US" sz="2547" dirty="0" err="1">
                <a:solidFill>
                  <a:srgbClr val="000000"/>
                </a:solidFill>
                <a:latin typeface="Muli" panose="020B0604020202020204" charset="0"/>
                <a:ea typeface="Noto Serif Display"/>
                <a:cs typeface="Noto Serif Display"/>
                <a:sym typeface="Noto Serif Display"/>
              </a:rPr>
              <a:t>nghiên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cứu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sẽ</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rời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nếu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mất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hơn</a:t>
            </a:r>
            <a:r>
              <a:rPr lang="en-US" sz="2547" dirty="0">
                <a:solidFill>
                  <a:srgbClr val="000000"/>
                </a:solidFill>
                <a:latin typeface="Muli" panose="020B0604020202020204" charset="0"/>
                <a:ea typeface="Noto Serif Display"/>
                <a:cs typeface="Noto Serif Display"/>
                <a:sym typeface="Noto Serif Display"/>
              </a:rPr>
              <a:t> 10 </a:t>
            </a:r>
            <a:r>
              <a:rPr lang="en-US" sz="2547" dirty="0" err="1">
                <a:solidFill>
                  <a:srgbClr val="000000"/>
                </a:solidFill>
                <a:latin typeface="Muli" panose="020B0604020202020204" charset="0"/>
                <a:ea typeface="Noto Serif Display"/>
                <a:cs typeface="Noto Serif Display"/>
                <a:sym typeface="Noto Serif Display"/>
              </a:rPr>
              <a:t>giây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mới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nội</a:t>
            </a:r>
            <a:r>
              <a:rPr lang="en-US" sz="2547" dirty="0">
                <a:solidFill>
                  <a:srgbClr val="000000"/>
                </a:solidFill>
                <a:latin typeface="Muli" panose="020B0604020202020204" charset="0"/>
                <a:ea typeface="Noto Serif Display"/>
                <a:cs typeface="Noto Serif Display"/>
                <a:sym typeface="Noto Serif Display"/>
              </a:rPr>
              <a:t> dung. </a:t>
            </a:r>
            <a:r>
              <a:rPr lang="en-US" sz="2547" dirty="0" err="1">
                <a:solidFill>
                  <a:srgbClr val="000000"/>
                </a:solidFill>
                <a:latin typeface="Muli" panose="020B0604020202020204" charset="0"/>
                <a:ea typeface="Noto Serif Display"/>
                <a:cs typeface="Noto Serif Display"/>
                <a:sym typeface="Noto Serif Display"/>
              </a:rPr>
              <a:t>Vì</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vậy</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cần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tối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ưu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nén</a:t>
            </a:r>
            <a:r>
              <a:rPr lang="en-US" sz="2547" dirty="0">
                <a:solidFill>
                  <a:srgbClr val="000000"/>
                </a:solidFill>
                <a:latin typeface="Muli" panose="020B0604020202020204" charset="0"/>
                <a:ea typeface="Noto Serif Display"/>
                <a:cs typeface="Noto Serif Display"/>
                <a:sym typeface="Noto Serif Display"/>
              </a:rPr>
              <a:t>, lazy-load), </a:t>
            </a:r>
            <a:r>
              <a:rPr lang="en-US" sz="2547" dirty="0" err="1">
                <a:solidFill>
                  <a:srgbClr val="000000"/>
                </a:solidFill>
                <a:latin typeface="Muli" panose="020B0604020202020204" charset="0"/>
                <a:ea typeface="Noto Serif Display"/>
                <a:cs typeface="Noto Serif Display"/>
                <a:sym typeface="Noto Serif Display"/>
              </a:rPr>
              <a:t>gộp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giảm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thiểu</a:t>
            </a:r>
            <a:r>
              <a:rPr lang="en-US" sz="2547" dirty="0">
                <a:solidFill>
                  <a:srgbClr val="000000"/>
                </a:solidFill>
                <a:latin typeface="Muli" panose="020B0604020202020204" charset="0"/>
                <a:ea typeface="Noto Serif Display"/>
                <a:cs typeface="Noto Serif Display"/>
                <a:sym typeface="Noto Serif Display"/>
              </a:rPr>
              <a:t> file CSS/JS. Các </a:t>
            </a:r>
            <a:r>
              <a:rPr lang="en-US" sz="2547" dirty="0" err="1">
                <a:solidFill>
                  <a:srgbClr val="000000"/>
                </a:solidFill>
                <a:latin typeface="Muli" panose="020B0604020202020204" charset="0"/>
                <a:ea typeface="Noto Serif Display"/>
                <a:cs typeface="Noto Serif Display"/>
                <a:sym typeface="Noto Serif Display"/>
              </a:rPr>
              <a:t>chỉ</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số</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quan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trọng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như</a:t>
            </a:r>
            <a:r>
              <a:rPr lang="en-US" sz="2547" dirty="0">
                <a:solidFill>
                  <a:srgbClr val="000000"/>
                </a:solidFill>
                <a:latin typeface="Muli" panose="020B0604020202020204" charset="0"/>
                <a:ea typeface="Noto Serif Display"/>
                <a:cs typeface="Noto Serif Display"/>
                <a:sym typeface="Noto Serif Display"/>
              </a:rPr>
              <a:t> “Time to First Paint”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“First </a:t>
            </a:r>
            <a:r>
              <a:rPr lang="en-US" sz="2547" dirty="0" err="1">
                <a:solidFill>
                  <a:srgbClr val="000000"/>
                </a:solidFill>
                <a:latin typeface="Muli" panose="020B0604020202020204" charset="0"/>
                <a:ea typeface="Noto Serif Display"/>
                <a:cs typeface="Noto Serif Display"/>
                <a:sym typeface="Noto Serif Display"/>
              </a:rPr>
              <a:t>Contentful</a:t>
            </a:r>
            <a:r>
              <a:rPr lang="en-US" sz="2547" dirty="0">
                <a:solidFill>
                  <a:srgbClr val="000000"/>
                </a:solidFill>
                <a:latin typeface="Muli" panose="020B0604020202020204" charset="0"/>
                <a:ea typeface="Noto Serif Display"/>
                <a:cs typeface="Noto Serif Display"/>
                <a:sym typeface="Noto Serif Display"/>
              </a:rPr>
              <a:t> Paint” </a:t>
            </a:r>
            <a:r>
              <a:rPr lang="en-US" sz="2547" dirty="0" err="1">
                <a:solidFill>
                  <a:srgbClr val="000000"/>
                </a:solidFill>
                <a:latin typeface="Muli" panose="020B0604020202020204" charset="0"/>
                <a:ea typeface="Noto Serif Display"/>
                <a:cs typeface="Noto Serif Display"/>
                <a:sym typeface="Noto Serif Display"/>
              </a:rPr>
              <a:t>cần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được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soát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thấp</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 Bảo </a:t>
            </a:r>
            <a:r>
              <a:rPr lang="en-US" sz="2547" dirty="0" err="1">
                <a:solidFill>
                  <a:srgbClr val="000000"/>
                </a:solidFill>
                <a:latin typeface="Muli" panose="020B0604020202020204" charset="0"/>
                <a:ea typeface="Noto Serif Display"/>
                <a:cs typeface="Noto Serif Display"/>
                <a:sym typeface="Noto Serif Display"/>
              </a:rPr>
              <a:t>mật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SEO </a:t>
            </a:r>
            <a:r>
              <a:rPr lang="en-US" sz="2547" dirty="0" err="1">
                <a:solidFill>
                  <a:srgbClr val="000000"/>
                </a:solidFill>
                <a:latin typeface="Muli" panose="020B0604020202020204" charset="0"/>
                <a:ea typeface="Noto Serif Display"/>
                <a:cs typeface="Noto Serif Display"/>
                <a:sym typeface="Noto Serif Display"/>
              </a:rPr>
              <a:t>cơ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Đảm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trang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có</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thẻ</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tiêu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đề</a:t>
            </a:r>
            <a:r>
              <a:rPr lang="en-US" sz="2547" dirty="0">
                <a:solidFill>
                  <a:srgbClr val="000000"/>
                </a:solidFill>
                <a:latin typeface="Muli" panose="020B0604020202020204" charset="0"/>
                <a:ea typeface="Noto Serif Display"/>
                <a:cs typeface="Noto Serif Display"/>
                <a:sym typeface="Noto Serif Display"/>
              </a:rPr>
              <a:t> (&lt;title&gt;), meta </a:t>
            </a:r>
            <a:r>
              <a:rPr lang="en-US" sz="2547" dirty="0" err="1">
                <a:solidFill>
                  <a:srgbClr val="000000"/>
                </a:solidFill>
                <a:latin typeface="Muli" panose="020B0604020202020204" charset="0"/>
                <a:ea typeface="Noto Serif Display"/>
                <a:cs typeface="Noto Serif Display"/>
                <a:sym typeface="Noto Serif Display"/>
              </a:rPr>
              <a:t>mô</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tả</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thẻ</a:t>
            </a:r>
            <a:r>
              <a:rPr lang="en-US" sz="2547" dirty="0">
                <a:solidFill>
                  <a:srgbClr val="000000"/>
                </a:solidFill>
                <a:latin typeface="Muli" panose="020B0604020202020204" charset="0"/>
                <a:ea typeface="Noto Serif Display"/>
                <a:cs typeface="Noto Serif Display"/>
                <a:sym typeface="Noto Serif Display"/>
              </a:rPr>
              <a:t> &lt;h1&gt;, &lt;h2&gt; </a:t>
            </a:r>
            <a:r>
              <a:rPr lang="en-US" sz="2547" dirty="0" err="1">
                <a:solidFill>
                  <a:srgbClr val="000000"/>
                </a:solidFill>
                <a:latin typeface="Muli" panose="020B0604020202020204" charset="0"/>
                <a:ea typeface="Noto Serif Display"/>
                <a:cs typeface="Noto Serif Display"/>
                <a:sym typeface="Noto Serif Display"/>
              </a:rPr>
              <a:t>phù</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hợp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thẻ</a:t>
            </a:r>
            <a:r>
              <a:rPr lang="en-US" sz="2547" dirty="0">
                <a:solidFill>
                  <a:srgbClr val="000000"/>
                </a:solidFill>
                <a:latin typeface="Muli" panose="020B0604020202020204" charset="0"/>
                <a:ea typeface="Noto Serif Display"/>
                <a:cs typeface="Noto Serif Display"/>
                <a:sym typeface="Noto Serif Display"/>
              </a:rPr>
              <a:t> alt </a:t>
            </a:r>
            <a:r>
              <a:rPr lang="en-US" sz="2547" dirty="0" err="1">
                <a:solidFill>
                  <a:srgbClr val="000000"/>
                </a:solidFill>
                <a:latin typeface="Muli" panose="020B0604020202020204" charset="0"/>
                <a:ea typeface="Noto Serif Display"/>
                <a:cs typeface="Noto Serif Display"/>
                <a:sym typeface="Noto Serif Display"/>
              </a:rPr>
              <a:t>cho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để</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nâng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cao</a:t>
            </a:r>
            <a:r>
              <a:rPr lang="en-US" sz="2547" dirty="0">
                <a:solidFill>
                  <a:srgbClr val="000000"/>
                </a:solidFill>
                <a:latin typeface="Muli" panose="020B0604020202020204" charset="0"/>
                <a:ea typeface="Noto Serif Display"/>
                <a:cs typeface="Noto Serif Display"/>
                <a:sym typeface="Noto Serif Display"/>
              </a:rPr>
              <a:t> SEO. </a:t>
            </a:r>
            <a:r>
              <a:rPr lang="en-US" sz="2547" dirty="0" err="1">
                <a:solidFill>
                  <a:srgbClr val="000000"/>
                </a:solidFill>
                <a:latin typeface="Muli" panose="020B0604020202020204" charset="0"/>
                <a:ea typeface="Noto Serif Display"/>
                <a:cs typeface="Noto Serif Display"/>
                <a:sym typeface="Noto Serif Display"/>
              </a:rPr>
              <a:t>Mặc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là</a:t>
            </a:r>
            <a:r>
              <a:rPr lang="en-US" sz="2547" dirty="0">
                <a:solidFill>
                  <a:srgbClr val="000000"/>
                </a:solidFill>
                <a:latin typeface="Muli" panose="020B0604020202020204" charset="0"/>
                <a:ea typeface="Noto Serif Display"/>
                <a:cs typeface="Noto Serif Display"/>
                <a:sym typeface="Noto Serif Display"/>
              </a:rPr>
              <a:t> demo </a:t>
            </a:r>
            <a:r>
              <a:rPr lang="en-US" sz="2547" dirty="0" err="1">
                <a:solidFill>
                  <a:srgbClr val="000000"/>
                </a:solidFill>
                <a:latin typeface="Muli" panose="020B0604020202020204" charset="0"/>
                <a:ea typeface="Noto Serif Display"/>
                <a:cs typeface="Noto Serif Display"/>
                <a:sym typeface="Noto Serif Display"/>
              </a:rPr>
              <a:t>tĩnh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vẫn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nên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HTTPS </a:t>
            </a:r>
            <a:r>
              <a:rPr lang="en-US" sz="2547" dirty="0" err="1">
                <a:solidFill>
                  <a:srgbClr val="000000"/>
                </a:solidFill>
                <a:latin typeface="Muli" panose="020B0604020202020204" charset="0"/>
                <a:ea typeface="Noto Serif Display"/>
                <a:cs typeface="Noto Serif Display"/>
                <a:sym typeface="Noto Serif Display"/>
              </a:rPr>
              <a:t>khi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triển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khai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thật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bảo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vệ</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thông</a:t>
            </a:r>
            <a:r>
              <a:rPr lang="en-US" sz="2547" dirty="0">
                <a:solidFill>
                  <a:srgbClr val="000000"/>
                </a:solidFill>
                <a:latin typeface="Muli" panose="020B0604020202020204" charset="0"/>
                <a:ea typeface="Noto Serif Display"/>
                <a:cs typeface="Noto Serif Display"/>
                <a:sym typeface="Noto Serif Display"/>
              </a:rPr>
              <a:t> tin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nhập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vào</a:t>
            </a:r>
            <a:r>
              <a:rPr lang="en-US" sz="2547" dirty="0">
                <a:solidFill>
                  <a:srgbClr val="000000"/>
                </a:solidFill>
                <a:latin typeface="Muli" panose="020B0604020202020204" charset="0"/>
                <a:ea typeface="Noto Serif Display"/>
                <a:cs typeface="Noto Serif Display"/>
                <a:sym typeface="Noto Serif Display"/>
              </a:rPr>
              <a:t>.</a:t>
            </a:r>
          </a:p>
          <a:p>
            <a:pPr>
              <a:lnSpc>
                <a:spcPts val="3565"/>
              </a:lnSpc>
              <a:spcBef>
                <a:spcPct val="0"/>
              </a:spcBef>
            </a:pPr>
            <a:r>
              <a:rPr lang="en-US" sz="2547" dirty="0">
                <a:solidFill>
                  <a:srgbClr val="000000"/>
                </a:solidFill>
                <a:latin typeface="Muli" panose="020B0604020202020204" charset="0"/>
                <a:ea typeface="Noto Serif Display"/>
                <a:cs typeface="Noto Serif Display"/>
                <a:sym typeface="Noto Serif Display"/>
              </a:rPr>
              <a:t>Sau </a:t>
            </a:r>
            <a:r>
              <a:rPr lang="en-US" sz="2547" dirty="0" err="1">
                <a:solidFill>
                  <a:srgbClr val="000000"/>
                </a:solidFill>
                <a:latin typeface="Muli" panose="020B0604020202020204" charset="0"/>
                <a:ea typeface="Noto Serif Display"/>
                <a:cs typeface="Noto Serif Display"/>
                <a:sym typeface="Noto Serif Display"/>
              </a:rPr>
              <a:t>giai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đoạn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kiểm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thử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mọi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lỗi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phản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hồi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sẽ</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được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ghi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nhận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và</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sửa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chữa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Ví</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dụ</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nếu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phát</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hiện</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nào</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tải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chậm</a:t>
            </a:r>
            <a:r>
              <a:rPr lang="en-US" sz="2547" dirty="0">
                <a:solidFill>
                  <a:srgbClr val="000000"/>
                </a:solidFill>
                <a:latin typeface="Muli" panose="020B0604020202020204" charset="0"/>
                <a:ea typeface="Noto Serif Display"/>
                <a:cs typeface="Noto Serif Display"/>
                <a:sym typeface="Noto Serif Display"/>
              </a:rPr>
              <a:t>, ta </a:t>
            </a:r>
            <a:r>
              <a:rPr lang="en-US" sz="2547" dirty="0" err="1">
                <a:solidFill>
                  <a:srgbClr val="000000"/>
                </a:solidFill>
                <a:latin typeface="Muli" panose="020B0604020202020204" charset="0"/>
                <a:ea typeface="Noto Serif Display"/>
                <a:cs typeface="Noto Serif Display"/>
                <a:sym typeface="Noto Serif Display"/>
              </a:rPr>
              <a:t>chuyển</a:t>
            </a:r>
            <a:r>
              <a:rPr lang="en-US" sz="2547" dirty="0">
                <a:solidFill>
                  <a:srgbClr val="000000"/>
                </a:solidFill>
                <a:latin typeface="Muli" panose="020B0604020202020204" charset="0"/>
                <a:ea typeface="Noto Serif Display"/>
                <a:cs typeface="Noto Serif Display"/>
                <a:sym typeface="Noto Serif Display"/>
              </a:rPr>
              <a:t> sang </a:t>
            </a:r>
            <a:r>
              <a:rPr lang="en-US" sz="2547" dirty="0" err="1">
                <a:solidFill>
                  <a:srgbClr val="000000"/>
                </a:solidFill>
                <a:latin typeface="Muli" panose="020B0604020202020204" charset="0"/>
                <a:ea typeface="Noto Serif Display"/>
                <a:cs typeface="Noto Serif Display"/>
                <a:sym typeface="Noto Serif Display"/>
              </a:rPr>
              <a:t>định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dạng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ảnh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nhẹ</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WebP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hoặc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mở</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rộng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hình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Trải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nghiệm</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của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người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dùng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được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tối</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ưu</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hóa</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dần</a:t>
            </a:r>
            <a:r>
              <a:rPr lang="en-US" sz="2547" dirty="0">
                <a:solidFill>
                  <a:srgbClr val="000000"/>
                </a:solidFill>
                <a:latin typeface="Muli" panose="020B0604020202020204" charset="0"/>
                <a:ea typeface="Noto Serif Display"/>
                <a:cs typeface="Noto Serif Display"/>
                <a:sym typeface="Noto Serif Display"/>
              </a:rPr>
              <a:t> qua </a:t>
            </a:r>
            <a:r>
              <a:rPr lang="en-US" sz="2547" dirty="0" err="1">
                <a:solidFill>
                  <a:srgbClr val="000000"/>
                </a:solidFill>
                <a:latin typeface="Muli" panose="020B0604020202020204" charset="0"/>
                <a:ea typeface="Noto Serif Display"/>
                <a:cs typeface="Noto Serif Display"/>
                <a:sym typeface="Noto Serif Display"/>
              </a:rPr>
              <a:t>các</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vòng</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lặp</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đánh</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giá</a:t>
            </a:r>
            <a:r>
              <a:rPr lang="en-US" sz="2547" dirty="0">
                <a:solidFill>
                  <a:srgbClr val="000000"/>
                </a:solidFill>
                <a:latin typeface="Muli" panose="020B0604020202020204" charset="0"/>
                <a:ea typeface="Noto Serif Display"/>
                <a:cs typeface="Noto Serif Display"/>
                <a:sym typeface="Noto Serif Display"/>
              </a:rPr>
              <a:t> </a:t>
            </a:r>
            <a:r>
              <a:rPr lang="en-US" sz="2547" dirty="0" err="1">
                <a:solidFill>
                  <a:srgbClr val="000000"/>
                </a:solidFill>
                <a:latin typeface="Muli" panose="020B0604020202020204" charset="0"/>
                <a:ea typeface="Noto Serif Display"/>
                <a:cs typeface="Noto Serif Display"/>
                <a:sym typeface="Noto Serif Display"/>
              </a:rPr>
              <a:t>này</a:t>
            </a:r>
            <a:r>
              <a:rPr lang="en-US" sz="2547" dirty="0">
                <a:solidFill>
                  <a:srgbClr val="000000"/>
                </a:solidFill>
                <a:latin typeface="Muli" panose="020B0604020202020204" charset="0"/>
                <a:ea typeface="Noto Serif Display"/>
                <a:cs typeface="Noto Serif Display"/>
                <a:sym typeface="Noto Serif Display"/>
              </a:rPr>
              <a:t>.</a:t>
            </a:r>
          </a:p>
          <a:p>
            <a:pPr algn="ctr">
              <a:lnSpc>
                <a:spcPts val="3565"/>
              </a:lnSpc>
              <a:spcBef>
                <a:spcPct val="0"/>
              </a:spcBef>
            </a:pPr>
            <a:endParaRPr lang="en-US" sz="2547"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1116" y="262892"/>
            <a:ext cx="16438184" cy="9830320"/>
          </a:xfrm>
          <a:prstGeom prst="rect">
            <a:avLst/>
          </a:prstGeom>
        </p:spPr>
        <p:txBody>
          <a:bodyPr lIns="0" tIns="0" rIns="0" bIns="0" rtlCol="0" anchor="t">
            <a:spAutoFit/>
          </a:bodyPr>
          <a:lstStyle/>
          <a:p>
            <a:pPr>
              <a:lnSpc>
                <a:spcPts val="3861"/>
              </a:lnSpc>
            </a:pPr>
            <a:r>
              <a:rPr lang="en-US" sz="2758" b="1" dirty="0">
                <a:solidFill>
                  <a:srgbClr val="000000"/>
                </a:solidFill>
                <a:latin typeface="Muli" panose="020B0604020202020204" charset="0"/>
                <a:ea typeface="Noto Serif Display"/>
                <a:cs typeface="Noto Serif Display"/>
                <a:sym typeface="Noto Serif Display"/>
              </a:rPr>
              <a:t>8. </a:t>
            </a:r>
            <a:r>
              <a:rPr lang="en-US" sz="2758" b="1" dirty="0" err="1">
                <a:solidFill>
                  <a:srgbClr val="000000"/>
                </a:solidFill>
                <a:latin typeface="Muli" panose="020B0604020202020204" charset="0"/>
                <a:ea typeface="Noto Serif Display"/>
                <a:cs typeface="Noto Serif Display"/>
                <a:sym typeface="Noto Serif Display"/>
              </a:rPr>
              <a:t>Kết</a:t>
            </a:r>
            <a:r>
              <a:rPr lang="en-US" sz="2758" b="1" dirty="0">
                <a:solidFill>
                  <a:srgbClr val="000000"/>
                </a:solidFill>
                <a:latin typeface="Muli" panose="020B0604020202020204" charset="0"/>
                <a:ea typeface="Noto Serif Display"/>
                <a:cs typeface="Noto Serif Display"/>
                <a:sym typeface="Noto Serif Display"/>
              </a:rPr>
              <a:t> </a:t>
            </a:r>
            <a:r>
              <a:rPr lang="en-US" sz="2758" b="1" dirty="0" err="1">
                <a:solidFill>
                  <a:srgbClr val="000000"/>
                </a:solidFill>
                <a:latin typeface="Muli" panose="020B0604020202020204" charset="0"/>
                <a:ea typeface="Noto Serif Display"/>
                <a:cs typeface="Noto Serif Display"/>
                <a:sym typeface="Noto Serif Display"/>
              </a:rPr>
              <a:t>luận</a:t>
            </a:r>
            <a:r>
              <a:rPr lang="en-US" sz="2758" b="1" dirty="0">
                <a:solidFill>
                  <a:srgbClr val="000000"/>
                </a:solidFill>
                <a:latin typeface="Muli" panose="020B0604020202020204" charset="0"/>
                <a:ea typeface="Noto Serif Display"/>
                <a:cs typeface="Noto Serif Display"/>
                <a:sym typeface="Noto Serif Display"/>
              </a:rPr>
              <a:t> </a:t>
            </a:r>
            <a:r>
              <a:rPr lang="en-US" sz="2758" b="1" dirty="0" err="1">
                <a:solidFill>
                  <a:srgbClr val="000000"/>
                </a:solidFill>
                <a:latin typeface="Muli" panose="020B0604020202020204" charset="0"/>
                <a:ea typeface="Noto Serif Display"/>
                <a:cs typeface="Noto Serif Display"/>
                <a:sym typeface="Noto Serif Display"/>
              </a:rPr>
              <a:t>và</a:t>
            </a:r>
            <a:r>
              <a:rPr lang="en-US" sz="2758" b="1" dirty="0">
                <a:solidFill>
                  <a:srgbClr val="000000"/>
                </a:solidFill>
                <a:latin typeface="Muli" panose="020B0604020202020204" charset="0"/>
                <a:ea typeface="Noto Serif Display"/>
                <a:cs typeface="Noto Serif Display"/>
                <a:sym typeface="Noto Serif Display"/>
              </a:rPr>
              <a:t> </a:t>
            </a:r>
            <a:r>
              <a:rPr lang="en-US" sz="2758" b="1" dirty="0" err="1">
                <a:solidFill>
                  <a:srgbClr val="000000"/>
                </a:solidFill>
                <a:latin typeface="Muli" panose="020B0604020202020204" charset="0"/>
                <a:ea typeface="Noto Serif Display"/>
                <a:cs typeface="Noto Serif Display"/>
                <a:sym typeface="Noto Serif Display"/>
              </a:rPr>
              <a:t>hướng</a:t>
            </a:r>
            <a:r>
              <a:rPr lang="en-US" sz="2758" b="1" dirty="0">
                <a:solidFill>
                  <a:srgbClr val="000000"/>
                </a:solidFill>
                <a:latin typeface="Muli" panose="020B0604020202020204" charset="0"/>
                <a:ea typeface="Noto Serif Display"/>
                <a:cs typeface="Noto Serif Display"/>
                <a:sym typeface="Noto Serif Display"/>
              </a:rPr>
              <a:t> </a:t>
            </a:r>
            <a:r>
              <a:rPr lang="en-US" sz="2758" b="1" dirty="0" err="1">
                <a:solidFill>
                  <a:srgbClr val="000000"/>
                </a:solidFill>
                <a:latin typeface="Muli" panose="020B0604020202020204" charset="0"/>
                <a:ea typeface="Noto Serif Display"/>
                <a:cs typeface="Noto Serif Display"/>
                <a:sym typeface="Noto Serif Display"/>
              </a:rPr>
              <a:t>phát</a:t>
            </a:r>
            <a:r>
              <a:rPr lang="en-US" sz="2758" b="1" dirty="0">
                <a:solidFill>
                  <a:srgbClr val="000000"/>
                </a:solidFill>
                <a:latin typeface="Muli" panose="020B0604020202020204" charset="0"/>
                <a:ea typeface="Noto Serif Display"/>
                <a:cs typeface="Noto Serif Display"/>
                <a:sym typeface="Noto Serif Display"/>
              </a:rPr>
              <a:t> </a:t>
            </a:r>
            <a:r>
              <a:rPr lang="en-US" sz="2758" b="1" dirty="0" err="1">
                <a:solidFill>
                  <a:srgbClr val="000000"/>
                </a:solidFill>
                <a:latin typeface="Muli" panose="020B0604020202020204" charset="0"/>
                <a:ea typeface="Noto Serif Display"/>
                <a:cs typeface="Noto Serif Display"/>
                <a:sym typeface="Noto Serif Display"/>
              </a:rPr>
              <a:t>triển</a:t>
            </a:r>
            <a:endParaRPr lang="en-US" sz="2758" b="1" dirty="0">
              <a:solidFill>
                <a:srgbClr val="000000"/>
              </a:solidFill>
              <a:latin typeface="Muli" panose="020B0604020202020204" charset="0"/>
              <a:ea typeface="Noto Serif Display"/>
              <a:cs typeface="Noto Serif Display"/>
              <a:sym typeface="Noto Serif Display"/>
            </a:endParaRP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Trong </a:t>
            </a:r>
            <a:r>
              <a:rPr lang="en-US" sz="2400" dirty="0" err="1">
                <a:solidFill>
                  <a:srgbClr val="000000"/>
                </a:solidFill>
                <a:latin typeface="Muli" panose="020B0604020202020204" charset="0"/>
                <a:ea typeface="Noto Serif Display"/>
                <a:cs typeface="Noto Serif Display"/>
                <a:sym typeface="Noto Serif Display"/>
              </a:rPr>
              <a:t>dự</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án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này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nhóm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xây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dựng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website </a:t>
            </a:r>
            <a:r>
              <a:rPr lang="en-US" sz="2400" dirty="0" err="1">
                <a:solidFill>
                  <a:srgbClr val="000000"/>
                </a:solidFill>
                <a:latin typeface="Muli" panose="020B0604020202020204" charset="0"/>
                <a:ea typeface="Noto Serif Display"/>
                <a:cs typeface="Noto Serif Display"/>
                <a:sym typeface="Noto Serif Display"/>
              </a:rPr>
              <a:t>mẫu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thiệu</a:t>
            </a:r>
            <a:r>
              <a:rPr lang="en-US" sz="2400" dirty="0">
                <a:solidFill>
                  <a:srgbClr val="000000"/>
                </a:solidFill>
                <a:latin typeface="Muli" panose="020B0604020202020204" charset="0"/>
                <a:ea typeface="Noto Serif Display"/>
                <a:cs typeface="Noto Serif Display"/>
                <a:sym typeface="Noto Serif Display"/>
              </a:rPr>
              <a:t> du </a:t>
            </a:r>
            <a:r>
              <a:rPr lang="en-US" sz="2400" dirty="0" err="1">
                <a:solidFill>
                  <a:srgbClr val="000000"/>
                </a:solidFill>
                <a:latin typeface="Muli" panose="020B0604020202020204" charset="0"/>
                <a:ea typeface="Noto Serif Display"/>
                <a:cs typeface="Noto Serif Display"/>
                <a:sym typeface="Noto Serif Display"/>
              </a:rPr>
              <a:t>lịch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Hạ</a:t>
            </a:r>
            <a:r>
              <a:rPr lang="en-US" sz="2400" dirty="0">
                <a:solidFill>
                  <a:srgbClr val="000000"/>
                </a:solidFill>
                <a:latin typeface="Muli" panose="020B0604020202020204" charset="0"/>
                <a:ea typeface="Noto Serif Display"/>
                <a:cs typeface="Noto Serif Display"/>
                <a:sym typeface="Noto Serif Display"/>
              </a:rPr>
              <a:t> Long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cấu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trúc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giao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cơ</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bằng</a:t>
            </a:r>
            <a:r>
              <a:rPr lang="en-US" sz="2400" dirty="0">
                <a:solidFill>
                  <a:srgbClr val="000000"/>
                </a:solidFill>
                <a:latin typeface="Muli" panose="020B0604020202020204" charset="0"/>
                <a:ea typeface="Noto Serif Display"/>
                <a:cs typeface="Noto Serif Display"/>
                <a:sym typeface="Noto Serif Display"/>
              </a:rPr>
              <a:t> HTML5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CSS3. Các </a:t>
            </a:r>
            <a:r>
              <a:rPr lang="en-US" sz="2400" dirty="0" err="1">
                <a:solidFill>
                  <a:srgbClr val="000000"/>
                </a:solidFill>
                <a:latin typeface="Muli" panose="020B0604020202020204" charset="0"/>
                <a:ea typeface="Noto Serif Display"/>
                <a:cs typeface="Noto Serif Display"/>
                <a:sym typeface="Noto Serif Display"/>
              </a:rPr>
              <a:t>phần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nội</a:t>
            </a:r>
            <a:r>
              <a:rPr lang="en-US" sz="2400" dirty="0">
                <a:solidFill>
                  <a:srgbClr val="000000"/>
                </a:solidFill>
                <a:latin typeface="Muli" panose="020B0604020202020204" charset="0"/>
                <a:ea typeface="Noto Serif Display"/>
                <a:cs typeface="Noto Serif Display"/>
                <a:sym typeface="Noto Serif Display"/>
              </a:rPr>
              <a:t> dung </a:t>
            </a:r>
            <a:r>
              <a:rPr lang="en-US" sz="2400" dirty="0" err="1">
                <a:solidFill>
                  <a:srgbClr val="000000"/>
                </a:solidFill>
                <a:latin typeface="Muli" panose="020B0604020202020204" charset="0"/>
                <a:ea typeface="Noto Serif Display"/>
                <a:cs typeface="Noto Serif Display"/>
                <a:sym typeface="Noto Serif Display"/>
              </a:rPr>
              <a:t>chính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thiệu</a:t>
            </a:r>
            <a:r>
              <a:rPr lang="en-US" sz="2400" dirty="0">
                <a:solidFill>
                  <a:srgbClr val="000000"/>
                </a:solidFill>
                <a:latin typeface="Muli" panose="020B0604020202020204" charset="0"/>
                <a:ea typeface="Noto Serif Display"/>
                <a:cs typeface="Noto Serif Display"/>
                <a:sym typeface="Noto Serif Display"/>
              </a:rPr>
              <a:t> di </a:t>
            </a:r>
            <a:r>
              <a:rPr lang="en-US" sz="2400" dirty="0" err="1">
                <a:solidFill>
                  <a:srgbClr val="000000"/>
                </a:solidFill>
                <a:latin typeface="Muli" panose="020B0604020202020204" charset="0"/>
                <a:ea typeface="Noto Serif Display"/>
                <a:cs typeface="Noto Serif Display"/>
                <a:sym typeface="Noto Serif Display"/>
              </a:rPr>
              <a:t>sản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danh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sách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địa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kế</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hợp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lý</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chất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lượng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cao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ấn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người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xem</a:t>
            </a:r>
            <a:r>
              <a:rPr lang="en-US" sz="2400" dirty="0">
                <a:solidFill>
                  <a:srgbClr val="000000"/>
                </a:solidFill>
                <a:latin typeface="Muli" panose="020B0604020202020204" charset="0"/>
                <a:ea typeface="Noto Serif Display"/>
                <a:cs typeface="Noto Serif Display"/>
                <a:sym typeface="Noto Serif Display"/>
              </a:rPr>
              <a:t>. Giao </a:t>
            </a:r>
            <a:r>
              <a:rPr lang="en-US" sz="2400" dirty="0" err="1">
                <a:solidFill>
                  <a:srgbClr val="000000"/>
                </a:solidFill>
                <a:latin typeface="Muli" panose="020B0604020202020204" charset="0"/>
                <a:ea typeface="Noto Serif Display"/>
                <a:cs typeface="Noto Serif Display"/>
                <a:sym typeface="Noto Serif Display"/>
              </a:rPr>
              <a:t>diện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tuân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tiêu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đáp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ứng</a:t>
            </a:r>
            <a:r>
              <a:rPr lang="en-US" sz="2400" dirty="0">
                <a:solidFill>
                  <a:srgbClr val="000000"/>
                </a:solidFill>
                <a:latin typeface="Muli" panose="020B0604020202020204" charset="0"/>
                <a:ea typeface="Noto Serif Display"/>
                <a:cs typeface="Noto Serif Display"/>
                <a:sym typeface="Noto Serif Display"/>
              </a:rPr>
              <a:t> (responsive)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ưu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về</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ảnh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đều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nén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Ngoài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bày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đầy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quá</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phân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kế</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kiểm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thử</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tiến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giúp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người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đọc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dung </a:t>
            </a:r>
            <a:r>
              <a:rPr lang="en-US" sz="2400" dirty="0" err="1">
                <a:solidFill>
                  <a:srgbClr val="000000"/>
                </a:solidFill>
                <a:latin typeface="Muli" panose="020B0604020202020204" charset="0"/>
                <a:ea typeface="Noto Serif Display"/>
                <a:cs typeface="Noto Serif Display"/>
                <a:sym typeface="Noto Serif Display"/>
              </a:rPr>
              <a:t>rõ</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việc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chuyên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nghiệp</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a:solidFill>
                  <a:srgbClr val="000000"/>
                </a:solidFill>
                <a:latin typeface="Muli" panose="020B0604020202020204" charset="0"/>
                <a:ea typeface="Noto Serif Display"/>
                <a:cs typeface="Noto Serif Display"/>
                <a:sym typeface="Noto Serif Display"/>
              </a:rPr>
              <a:t>Tuy </a:t>
            </a:r>
            <a:r>
              <a:rPr lang="en-US" sz="2400" dirty="0" err="1">
                <a:solidFill>
                  <a:srgbClr val="000000"/>
                </a:solidFill>
                <a:latin typeface="Muli" panose="020B0604020202020204" charset="0"/>
                <a:ea typeface="Noto Serif Display"/>
                <a:cs typeface="Noto Serif Display"/>
                <a:sym typeface="Noto Serif Display"/>
              </a:rPr>
              <a:t>nhiên</a:t>
            </a:r>
            <a:r>
              <a:rPr lang="en-US" sz="2400" dirty="0">
                <a:solidFill>
                  <a:srgbClr val="000000"/>
                </a:solidFill>
                <a:latin typeface="Muli" panose="020B0604020202020204" charset="0"/>
                <a:ea typeface="Noto Serif Display"/>
                <a:cs typeface="Noto Serif Display"/>
                <a:sym typeface="Noto Serif Display"/>
              </a:rPr>
              <a:t>, do </a:t>
            </a:r>
            <a:r>
              <a:rPr lang="en-US" sz="2400" dirty="0" err="1">
                <a:solidFill>
                  <a:srgbClr val="000000"/>
                </a:solidFill>
                <a:latin typeface="Muli" panose="020B0604020202020204" charset="0"/>
                <a:ea typeface="Noto Serif Display"/>
                <a:cs typeface="Noto Serif Display"/>
                <a:sym typeface="Noto Serif Display"/>
              </a:rPr>
              <a:t>giới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hạn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gian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phiên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demo </a:t>
            </a:r>
            <a:r>
              <a:rPr lang="en-US" sz="2400" dirty="0" err="1">
                <a:solidFill>
                  <a:srgbClr val="000000"/>
                </a:solidFill>
                <a:latin typeface="Muli" panose="020B0604020202020204" charset="0"/>
                <a:ea typeface="Noto Serif Display"/>
                <a:cs typeface="Noto Serif Display"/>
                <a:sym typeface="Noto Serif Display"/>
              </a:rPr>
              <a:t>tĩnh</a:t>
            </a:r>
            <a:r>
              <a:rPr lang="en-US" sz="2400" dirty="0">
                <a:solidFill>
                  <a:srgbClr val="000000"/>
                </a:solidFill>
                <a:latin typeface="Muli" panose="020B0604020202020204" charset="0"/>
                <a:ea typeface="Noto Serif Display"/>
                <a:cs typeface="Noto Serif Display"/>
                <a:sym typeface="Noto Serif Display"/>
              </a:rPr>
              <a:t>, website </a:t>
            </a:r>
            <a:r>
              <a:rPr lang="en-US" sz="2400" dirty="0" err="1">
                <a:solidFill>
                  <a:srgbClr val="000000"/>
                </a:solidFill>
                <a:latin typeface="Muli" panose="020B0604020202020204" charset="0"/>
                <a:ea typeface="Noto Serif Display"/>
                <a:cs typeface="Noto Serif Display"/>
                <a:sym typeface="Noto Serif Display"/>
              </a:rPr>
              <a:t>chưa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triển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đặt</a:t>
            </a:r>
            <a:r>
              <a:rPr lang="en-US" sz="2400" dirty="0">
                <a:solidFill>
                  <a:srgbClr val="000000"/>
                </a:solidFill>
                <a:latin typeface="Muli" panose="020B0604020202020204" charset="0"/>
                <a:ea typeface="Noto Serif Display"/>
                <a:cs typeface="Noto Serif Display"/>
                <a:sym typeface="Noto Serif Display"/>
              </a:rPr>
              <a:t> tour </a:t>
            </a:r>
            <a:r>
              <a:rPr lang="en-US" sz="2400" dirty="0" err="1">
                <a:solidFill>
                  <a:srgbClr val="000000"/>
                </a:solidFill>
                <a:latin typeface="Muli" panose="020B0604020202020204" charset="0"/>
                <a:ea typeface="Noto Serif Display"/>
                <a:cs typeface="Noto Serif Display"/>
                <a:sym typeface="Noto Serif Display"/>
              </a:rPr>
              <a:t>trực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tuyến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thống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lý</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nội</a:t>
            </a:r>
            <a:r>
              <a:rPr lang="en-US" sz="2400" dirty="0">
                <a:solidFill>
                  <a:srgbClr val="000000"/>
                </a:solidFill>
                <a:latin typeface="Muli" panose="020B0604020202020204" charset="0"/>
                <a:ea typeface="Noto Serif Display"/>
                <a:cs typeface="Noto Serif Display"/>
                <a:sym typeface="Noto Serif Display"/>
              </a:rPr>
              <a:t> dung (CMS), hay </a:t>
            </a:r>
            <a:r>
              <a:rPr lang="en-US" sz="2400" dirty="0" err="1">
                <a:solidFill>
                  <a:srgbClr val="000000"/>
                </a:solidFill>
                <a:latin typeface="Muli" panose="020B0604020202020204" charset="0"/>
                <a:ea typeface="Noto Serif Display"/>
                <a:cs typeface="Noto Serif Display"/>
                <a:sym typeface="Noto Serif Display"/>
              </a:rPr>
              <a:t>đa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ngôn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ngữ</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số</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tiến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lai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hợp</a:t>
            </a:r>
            <a:r>
              <a:rPr lang="en-US" sz="2400" dirty="0">
                <a:solidFill>
                  <a:srgbClr val="000000"/>
                </a:solidFill>
                <a:latin typeface="Muli" panose="020B0604020202020204" charset="0"/>
                <a:ea typeface="Noto Serif Display"/>
                <a:cs typeface="Noto Serif Display"/>
                <a:sym typeface="Noto Serif Display"/>
              </a:rPr>
              <a:t> JavaScript </a:t>
            </a:r>
            <a:r>
              <a:rPr lang="en-US" sz="2400" dirty="0" err="1">
                <a:solidFill>
                  <a:srgbClr val="000000"/>
                </a:solidFill>
                <a:latin typeface="Muli" panose="020B0604020202020204" charset="0"/>
                <a:ea typeface="Noto Serif Display"/>
                <a:cs typeface="Noto Serif Display"/>
                <a:sym typeface="Noto Serif Display"/>
              </a:rPr>
              <a:t>hoặc</a:t>
            </a:r>
            <a:r>
              <a:rPr lang="en-US" sz="2400" dirty="0">
                <a:solidFill>
                  <a:srgbClr val="000000"/>
                </a:solidFill>
                <a:latin typeface="Muli" panose="020B0604020202020204" charset="0"/>
                <a:ea typeface="Noto Serif Display"/>
                <a:cs typeface="Noto Serif Display"/>
                <a:sym typeface="Noto Serif Display"/>
              </a:rPr>
              <a:t> framework front-end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phong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phú</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hơn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thêm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đồ</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xác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lịch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trình</a:t>
            </a:r>
            <a:r>
              <a:rPr lang="en-US" sz="2400" dirty="0">
                <a:solidFill>
                  <a:srgbClr val="000000"/>
                </a:solidFill>
                <a:latin typeface="Muli" panose="020B0604020202020204" charset="0"/>
                <a:ea typeface="Noto Serif Display"/>
                <a:cs typeface="Noto Serif Display"/>
                <a:sym typeface="Noto Serif Display"/>
              </a:rPr>
              <a:t> du </a:t>
            </a:r>
            <a:r>
              <a:rPr lang="en-US" sz="2400" dirty="0" err="1">
                <a:solidFill>
                  <a:srgbClr val="000000"/>
                </a:solidFill>
                <a:latin typeface="Muli" panose="020B0604020202020204" charset="0"/>
                <a:ea typeface="Noto Serif Display"/>
                <a:cs typeface="Noto Serif Display"/>
                <a:sym typeface="Noto Serif Display"/>
              </a:rPr>
              <a:t>lịch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mẫu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triển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khai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đánh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giá</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khách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tham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quan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mở</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hỗ</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tiếng</a:t>
            </a:r>
            <a:r>
              <a:rPr lang="en-US" sz="2400" dirty="0">
                <a:solidFill>
                  <a:srgbClr val="000000"/>
                </a:solidFill>
                <a:latin typeface="Muli" panose="020B0604020202020204" charset="0"/>
                <a:ea typeface="Noto Serif Display"/>
                <a:cs typeface="Noto Serif Display"/>
                <a:sym typeface="Noto Serif Display"/>
              </a:rPr>
              <a:t> Anh – Trung Quốc </a:t>
            </a:r>
            <a:r>
              <a:rPr lang="en-US" sz="2400" dirty="0" err="1">
                <a:solidFill>
                  <a:srgbClr val="000000"/>
                </a:solidFill>
                <a:latin typeface="Muli" panose="020B0604020202020204" charset="0"/>
                <a:ea typeface="Noto Serif Display"/>
                <a:cs typeface="Noto Serif Display"/>
                <a:sym typeface="Noto Serif Display"/>
              </a:rPr>
              <a:t>cho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tượng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quốc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tế</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Ngoài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áp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kỹ</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thuật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nâng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cao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như</a:t>
            </a:r>
            <a:r>
              <a:rPr lang="en-US" sz="2400" dirty="0">
                <a:solidFill>
                  <a:srgbClr val="000000"/>
                </a:solidFill>
                <a:latin typeface="Muli" panose="020B0604020202020204" charset="0"/>
                <a:ea typeface="Noto Serif Display"/>
                <a:cs typeface="Noto Serif Display"/>
                <a:sym typeface="Noto Serif Display"/>
              </a:rPr>
              <a:t> PWA (Progressive Web App)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web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hoạt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như</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ứng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dụng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thiết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bị</a:t>
            </a:r>
            <a:r>
              <a:rPr lang="en-US" sz="2400" dirty="0">
                <a:solidFill>
                  <a:srgbClr val="000000"/>
                </a:solidFill>
                <a:latin typeface="Muli" panose="020B0604020202020204" charset="0"/>
                <a:ea typeface="Noto Serif Display"/>
                <a:cs typeface="Noto Serif Display"/>
                <a:sym typeface="Noto Serif Display"/>
              </a:rPr>
              <a:t> di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hoặc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thiện</a:t>
            </a:r>
            <a:r>
              <a:rPr lang="en-US" sz="2400" dirty="0">
                <a:solidFill>
                  <a:srgbClr val="000000"/>
                </a:solidFill>
                <a:latin typeface="Muli" panose="020B0604020202020204" charset="0"/>
                <a:ea typeface="Noto Serif Display"/>
                <a:cs typeface="Noto Serif Display"/>
                <a:sym typeface="Noto Serif Display"/>
              </a:rPr>
              <a:t> SEO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website </a:t>
            </a:r>
            <a:r>
              <a:rPr lang="en-US" sz="2400" dirty="0" err="1">
                <a:solidFill>
                  <a:srgbClr val="000000"/>
                </a:solidFill>
                <a:latin typeface="Muli" panose="020B0604020202020204" charset="0"/>
                <a:ea typeface="Noto Serif Display"/>
                <a:cs typeface="Noto Serif Display"/>
                <a:sym typeface="Noto Serif Display"/>
              </a:rPr>
              <a:t>dễ</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dàng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lên</a:t>
            </a:r>
            <a:r>
              <a:rPr lang="en-US" sz="2400" dirty="0">
                <a:solidFill>
                  <a:srgbClr val="000000"/>
                </a:solidFill>
                <a:latin typeface="Muli" panose="020B0604020202020204" charset="0"/>
                <a:ea typeface="Noto Serif Display"/>
                <a:cs typeface="Noto Serif Display"/>
                <a:sym typeface="Noto Serif Display"/>
              </a:rPr>
              <a:t> top </a:t>
            </a:r>
            <a:r>
              <a:rPr lang="en-US" sz="2400" dirty="0" err="1">
                <a:solidFill>
                  <a:srgbClr val="000000"/>
                </a:solidFill>
                <a:latin typeface="Muli" panose="020B0604020202020204" charset="0"/>
                <a:ea typeface="Noto Serif Display"/>
                <a:cs typeface="Noto Serif Display"/>
                <a:sym typeface="Noto Serif Display"/>
              </a:rPr>
              <a:t>tìm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kiếm</a:t>
            </a:r>
            <a:r>
              <a:rPr lang="en-US" sz="2400" dirty="0">
                <a:solidFill>
                  <a:srgbClr val="000000"/>
                </a:solidFill>
                <a:latin typeface="Muli" panose="020B0604020202020204" charset="0"/>
                <a:ea typeface="Noto Serif Display"/>
                <a:cs typeface="Noto Serif Display"/>
                <a:sym typeface="Noto Serif Display"/>
              </a:rPr>
              <a:t>.</a:t>
            </a:r>
          </a:p>
          <a:p>
            <a:pPr>
              <a:lnSpc>
                <a:spcPct val="150000"/>
              </a:lnSpc>
              <a:spcBef>
                <a:spcPct val="0"/>
              </a:spcBef>
            </a:pPr>
            <a:r>
              <a:rPr lang="en-US" sz="2400" dirty="0" err="1">
                <a:solidFill>
                  <a:srgbClr val="000000"/>
                </a:solidFill>
                <a:latin typeface="Muli" panose="020B0604020202020204" charset="0"/>
                <a:ea typeface="Noto Serif Display"/>
                <a:cs typeface="Noto Serif Display"/>
                <a:sym typeface="Noto Serif Display"/>
              </a:rPr>
              <a:t>Nhìn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chung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dự</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án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đã</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được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tiêu</a:t>
            </a:r>
            <a:r>
              <a:rPr lang="en-US" sz="2400" dirty="0">
                <a:solidFill>
                  <a:srgbClr val="000000"/>
                </a:solidFill>
                <a:latin typeface="Muli" panose="020B0604020202020204" charset="0"/>
                <a:ea typeface="Noto Serif Display"/>
                <a:cs typeface="Noto Serif Display"/>
                <a:sym typeface="Noto Serif Display"/>
              </a:rPr>
              <a:t> ban </a:t>
            </a:r>
            <a:r>
              <a:rPr lang="en-US" sz="2400" dirty="0" err="1">
                <a:solidFill>
                  <a:srgbClr val="000000"/>
                </a:solidFill>
                <a:latin typeface="Muli" panose="020B0604020202020204" charset="0"/>
                <a:ea typeface="Noto Serif Display"/>
                <a:cs typeface="Noto Serif Display"/>
                <a:sym typeface="Noto Serif Display"/>
              </a:rPr>
              <a:t>đầu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tạo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ra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một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trang</a:t>
            </a:r>
            <a:r>
              <a:rPr lang="en-US" sz="2400" dirty="0">
                <a:solidFill>
                  <a:srgbClr val="000000"/>
                </a:solidFill>
                <a:latin typeface="Muli" panose="020B0604020202020204" charset="0"/>
                <a:ea typeface="Noto Serif Display"/>
                <a:cs typeface="Noto Serif Display"/>
                <a:sym typeface="Noto Serif Display"/>
              </a:rPr>
              <a:t> web </a:t>
            </a:r>
            <a:r>
              <a:rPr lang="en-US" sz="2400" dirty="0" err="1">
                <a:solidFill>
                  <a:srgbClr val="000000"/>
                </a:solidFill>
                <a:latin typeface="Muli" panose="020B0604020202020204" charset="0"/>
                <a:ea typeface="Noto Serif Display"/>
                <a:cs typeface="Noto Serif Display"/>
                <a:sym typeface="Noto Serif Display"/>
              </a:rPr>
              <a:t>quảng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bá</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Hạ</a:t>
            </a:r>
            <a:r>
              <a:rPr lang="en-US" sz="2400" dirty="0">
                <a:solidFill>
                  <a:srgbClr val="000000"/>
                </a:solidFill>
                <a:latin typeface="Muli" panose="020B0604020202020204" charset="0"/>
                <a:ea typeface="Noto Serif Display"/>
                <a:cs typeface="Noto Serif Display"/>
                <a:sym typeface="Noto Serif Display"/>
              </a:rPr>
              <a:t> Long </a:t>
            </a:r>
            <a:r>
              <a:rPr lang="en-US" sz="2400" dirty="0" err="1">
                <a:solidFill>
                  <a:srgbClr val="000000"/>
                </a:solidFill>
                <a:latin typeface="Muli" panose="020B0604020202020204" charset="0"/>
                <a:ea typeface="Noto Serif Display"/>
                <a:cs typeface="Noto Serif Display"/>
                <a:sym typeface="Noto Serif Display"/>
              </a:rPr>
              <a:t>về</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mặt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hình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nội</a:t>
            </a:r>
            <a:r>
              <a:rPr lang="en-US" sz="2400" dirty="0">
                <a:solidFill>
                  <a:srgbClr val="000000"/>
                </a:solidFill>
                <a:latin typeface="Muli" panose="020B0604020202020204" charset="0"/>
                <a:ea typeface="Noto Serif Display"/>
                <a:cs typeface="Noto Serif Display"/>
                <a:sym typeface="Noto Serif Display"/>
              </a:rPr>
              <a:t> dung </a:t>
            </a:r>
            <a:r>
              <a:rPr lang="en-US" sz="2400" dirty="0" err="1">
                <a:solidFill>
                  <a:srgbClr val="000000"/>
                </a:solidFill>
                <a:latin typeface="Muli" panose="020B0604020202020204" charset="0"/>
                <a:ea typeface="Noto Serif Display"/>
                <a:cs typeface="Noto Serif Display"/>
                <a:sym typeface="Noto Serif Display"/>
              </a:rPr>
              <a:t>cơ</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bản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Phần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chưa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chủ</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yếu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là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chức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động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tối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ưu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sâu</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sắc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như</a:t>
            </a:r>
            <a:r>
              <a:rPr lang="en-US" sz="2400" dirty="0">
                <a:solidFill>
                  <a:srgbClr val="000000"/>
                </a:solidFill>
                <a:latin typeface="Muli" panose="020B0604020202020204" charset="0"/>
                <a:ea typeface="Noto Serif Display"/>
                <a:cs typeface="Noto Serif Display"/>
                <a:sym typeface="Noto Serif Display"/>
              </a:rPr>
              <a:t> AI chat </a:t>
            </a:r>
            <a:r>
              <a:rPr lang="en-US" sz="2400" dirty="0" err="1">
                <a:solidFill>
                  <a:srgbClr val="000000"/>
                </a:solidFill>
                <a:latin typeface="Muli" panose="020B0604020202020204" charset="0"/>
                <a:ea typeface="Noto Serif Display"/>
                <a:cs typeface="Noto Serif Display"/>
                <a:sym typeface="Noto Serif Display"/>
              </a:rPr>
              <a:t>hướng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dẫn</a:t>
            </a:r>
            <a:r>
              <a:rPr lang="en-US" sz="2400" dirty="0">
                <a:solidFill>
                  <a:srgbClr val="000000"/>
                </a:solidFill>
                <a:latin typeface="Muli" panose="020B0604020202020204" charset="0"/>
                <a:ea typeface="Noto Serif Display"/>
                <a:cs typeface="Noto Serif Display"/>
                <a:sym typeface="Noto Serif Display"/>
              </a:rPr>
              <a:t> du </a:t>
            </a:r>
            <a:r>
              <a:rPr lang="en-US" sz="2400" dirty="0" err="1">
                <a:solidFill>
                  <a:srgbClr val="000000"/>
                </a:solidFill>
                <a:latin typeface="Muli" panose="020B0604020202020204" charset="0"/>
                <a:ea typeface="Noto Serif Display"/>
                <a:cs typeface="Noto Serif Display"/>
                <a:sym typeface="Noto Serif Display"/>
              </a:rPr>
              <a:t>lịch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hệ</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thống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đặt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vé</a:t>
            </a:r>
            <a:r>
              <a:rPr lang="en-US" sz="2400" dirty="0">
                <a:solidFill>
                  <a:srgbClr val="000000"/>
                </a:solidFill>
                <a:latin typeface="Muli" panose="020B0604020202020204" charset="0"/>
                <a:ea typeface="Noto Serif Display"/>
                <a:cs typeface="Noto Serif Display"/>
                <a:sym typeface="Noto Serif Display"/>
              </a:rPr>
              <a:t> online). Trong </a:t>
            </a:r>
            <a:r>
              <a:rPr lang="en-US" sz="2400" dirty="0" err="1">
                <a:solidFill>
                  <a:srgbClr val="000000"/>
                </a:solidFill>
                <a:latin typeface="Muli" panose="020B0604020202020204" charset="0"/>
                <a:ea typeface="Noto Serif Display"/>
                <a:cs typeface="Noto Serif Display"/>
                <a:sym typeface="Noto Serif Display"/>
              </a:rPr>
              <a:t>tương</a:t>
            </a:r>
            <a:r>
              <a:rPr lang="en-US" sz="2400" dirty="0">
                <a:solidFill>
                  <a:srgbClr val="000000"/>
                </a:solidFill>
                <a:latin typeface="Muli" panose="020B0604020202020204" charset="0"/>
                <a:ea typeface="Noto Serif Display"/>
                <a:cs typeface="Noto Serif Display"/>
                <a:sym typeface="Noto Serif Display"/>
              </a:rPr>
              <a:t> lai, </a:t>
            </a:r>
            <a:r>
              <a:rPr lang="en-US" sz="2400" dirty="0" err="1">
                <a:solidFill>
                  <a:srgbClr val="000000"/>
                </a:solidFill>
                <a:latin typeface="Muli" panose="020B0604020202020204" charset="0"/>
                <a:ea typeface="Noto Serif Display"/>
                <a:cs typeface="Noto Serif Display"/>
                <a:sym typeface="Noto Serif Display"/>
              </a:rPr>
              <a:t>nhóm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có</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tiếp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tục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triển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thêm</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tính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năng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này</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tích</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hợp</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công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cụ</a:t>
            </a:r>
            <a:r>
              <a:rPr lang="en-US" sz="2400" dirty="0">
                <a:solidFill>
                  <a:srgbClr val="000000"/>
                </a:solidFill>
                <a:latin typeface="Muli" panose="020B0604020202020204" charset="0"/>
                <a:ea typeface="Noto Serif Display"/>
                <a:cs typeface="Noto Serif Display"/>
                <a:sym typeface="Noto Serif Display"/>
              </a:rPr>
              <a:t> backend (PHP, Node.js, v.v.), </a:t>
            </a:r>
            <a:r>
              <a:rPr lang="en-US" sz="2400" dirty="0" err="1">
                <a:solidFill>
                  <a:srgbClr val="000000"/>
                </a:solidFill>
                <a:latin typeface="Muli" panose="020B0604020202020204" charset="0"/>
                <a:ea typeface="Noto Serif Display"/>
                <a:cs typeface="Noto Serif Display"/>
                <a:sym typeface="Noto Serif Display"/>
              </a:rPr>
              <a:t>và</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hiện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các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khảo</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sát</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người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dùng</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để</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cải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thiện</a:t>
            </a:r>
            <a:r>
              <a:rPr lang="en-US" sz="2400" dirty="0">
                <a:solidFill>
                  <a:srgbClr val="000000"/>
                </a:solidFill>
                <a:latin typeface="Muli" panose="020B0604020202020204" charset="0"/>
                <a:ea typeface="Noto Serif Display"/>
                <a:cs typeface="Noto Serif Display"/>
                <a:sym typeface="Noto Serif Display"/>
              </a:rPr>
              <a:t> UX </a:t>
            </a:r>
            <a:r>
              <a:rPr lang="en-US" sz="2400" dirty="0" err="1">
                <a:solidFill>
                  <a:srgbClr val="000000"/>
                </a:solidFill>
                <a:latin typeface="Muli" panose="020B0604020202020204" charset="0"/>
                <a:ea typeface="Noto Serif Display"/>
                <a:cs typeface="Noto Serif Display"/>
                <a:sym typeface="Noto Serif Display"/>
              </a:rPr>
              <a:t>dựa</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trên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phản</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hồi</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thực</a:t>
            </a:r>
            <a:r>
              <a:rPr lang="en-US" sz="2400" dirty="0">
                <a:solidFill>
                  <a:srgbClr val="000000"/>
                </a:solidFill>
                <a:latin typeface="Muli" panose="020B0604020202020204" charset="0"/>
                <a:ea typeface="Noto Serif Display"/>
                <a:cs typeface="Noto Serif Display"/>
                <a:sym typeface="Noto Serif Display"/>
              </a:rPr>
              <a:t> </a:t>
            </a:r>
            <a:r>
              <a:rPr lang="en-US" sz="2400" dirty="0" err="1">
                <a:solidFill>
                  <a:srgbClr val="000000"/>
                </a:solidFill>
                <a:latin typeface="Muli" panose="020B0604020202020204" charset="0"/>
                <a:ea typeface="Noto Serif Display"/>
                <a:cs typeface="Noto Serif Display"/>
                <a:sym typeface="Noto Serif Display"/>
              </a:rPr>
              <a:t>tế</a:t>
            </a:r>
            <a:r>
              <a:rPr lang="en-US" sz="2400" dirty="0">
                <a:solidFill>
                  <a:srgbClr val="000000"/>
                </a:solidFill>
                <a:latin typeface="Muli" panose="020B0604020202020204" charset="0"/>
                <a:ea typeface="Noto Serif Display"/>
                <a:cs typeface="Noto Serif Display"/>
                <a:sym typeface="Noto Serif Display"/>
              </a:rPr>
              <a:t>.</a:t>
            </a:r>
          </a:p>
          <a:p>
            <a:pPr algn="ctr">
              <a:lnSpc>
                <a:spcPts val="3861"/>
              </a:lnSpc>
              <a:spcBef>
                <a:spcPct val="0"/>
              </a:spcBef>
            </a:pPr>
            <a:endParaRPr lang="en-US" sz="2758" dirty="0">
              <a:solidFill>
                <a:srgbClr val="000000"/>
              </a:solidFill>
              <a:latin typeface="Noto Serif Display"/>
              <a:ea typeface="Noto Serif Display"/>
              <a:cs typeface="Noto Serif Display"/>
              <a:sym typeface="Noto Serif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44268" y="9010486"/>
            <a:ext cx="9042909" cy="9026468"/>
          </a:xfrm>
          <a:custGeom>
            <a:avLst/>
            <a:gdLst/>
            <a:ahLst/>
            <a:cxnLst/>
            <a:rect l="l" t="t" r="r" b="b"/>
            <a:pathLst>
              <a:path w="9042909" h="9026468">
                <a:moveTo>
                  <a:pt x="0" y="0"/>
                </a:moveTo>
                <a:lnTo>
                  <a:pt x="9042909" y="0"/>
                </a:lnTo>
                <a:lnTo>
                  <a:pt x="9042909" y="9026467"/>
                </a:lnTo>
                <a:lnTo>
                  <a:pt x="0" y="9026467"/>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304289" y="-4774370"/>
            <a:ext cx="9042909" cy="9026468"/>
          </a:xfrm>
          <a:custGeom>
            <a:avLst/>
            <a:gdLst/>
            <a:ahLst/>
            <a:cxnLst/>
            <a:rect l="l" t="t" r="r" b="b"/>
            <a:pathLst>
              <a:path w="9042909" h="9026468">
                <a:moveTo>
                  <a:pt x="0" y="0"/>
                </a:moveTo>
                <a:lnTo>
                  <a:pt x="9042910" y="0"/>
                </a:lnTo>
                <a:lnTo>
                  <a:pt x="9042910"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988433" y="3565746"/>
            <a:ext cx="8299567" cy="5635472"/>
          </a:xfrm>
          <a:custGeom>
            <a:avLst/>
            <a:gdLst/>
            <a:ahLst/>
            <a:cxnLst/>
            <a:rect l="l" t="t" r="r" b="b"/>
            <a:pathLst>
              <a:path w="8299567" h="5635472">
                <a:moveTo>
                  <a:pt x="0" y="0"/>
                </a:moveTo>
                <a:lnTo>
                  <a:pt x="8299567" y="0"/>
                </a:lnTo>
                <a:lnTo>
                  <a:pt x="8299567" y="5635472"/>
                </a:lnTo>
                <a:lnTo>
                  <a:pt x="0" y="5635472"/>
                </a:lnTo>
                <a:lnTo>
                  <a:pt x="0" y="0"/>
                </a:lnTo>
                <a:close/>
              </a:path>
            </a:pathLst>
          </a:custGeom>
          <a:blipFill>
            <a:blip r:embed="rId4"/>
            <a:stretch>
              <a:fillRect l="-5417" r="-15834"/>
            </a:stretch>
          </a:blipFill>
        </p:spPr>
      </p:sp>
      <p:sp>
        <p:nvSpPr>
          <p:cNvPr id="5" name="TextBox 5"/>
          <p:cNvSpPr txBox="1"/>
          <p:nvPr/>
        </p:nvSpPr>
        <p:spPr>
          <a:xfrm>
            <a:off x="1592191" y="210040"/>
            <a:ext cx="12982361" cy="2934062"/>
          </a:xfrm>
          <a:prstGeom prst="rect">
            <a:avLst/>
          </a:prstGeom>
        </p:spPr>
        <p:txBody>
          <a:bodyPr lIns="0" tIns="0" rIns="0" bIns="0" rtlCol="0" anchor="t">
            <a:spAutoFit/>
          </a:bodyPr>
          <a:lstStyle/>
          <a:p>
            <a:pPr algn="l">
              <a:lnSpc>
                <a:spcPts val="7675"/>
              </a:lnSpc>
            </a:pPr>
            <a:r>
              <a:rPr lang="en-US" sz="6396" b="1">
                <a:solidFill>
                  <a:srgbClr val="000000"/>
                </a:solidFill>
                <a:latin typeface="Asap Medium"/>
                <a:ea typeface="Asap Medium"/>
                <a:cs typeface="Asap Medium"/>
                <a:sym typeface="Asap Medium"/>
              </a:rPr>
              <a:t>Báo cáo: Xây dựng website quảng bá du lịch Hạ Long bằng HTML/CSS</a:t>
            </a:r>
          </a:p>
          <a:p>
            <a:pPr algn="l">
              <a:lnSpc>
                <a:spcPts val="7675"/>
              </a:lnSpc>
            </a:pPr>
            <a:endParaRPr lang="en-US" sz="6396" b="1">
              <a:solidFill>
                <a:srgbClr val="000000"/>
              </a:solidFill>
              <a:latin typeface="Asap Medium"/>
              <a:ea typeface="Asap Medium"/>
              <a:cs typeface="Asap Medium"/>
              <a:sym typeface="Asap Medium"/>
            </a:endParaRPr>
          </a:p>
        </p:txBody>
      </p:sp>
      <p:sp>
        <p:nvSpPr>
          <p:cNvPr id="6" name="TextBox 6"/>
          <p:cNvSpPr txBox="1"/>
          <p:nvPr/>
        </p:nvSpPr>
        <p:spPr>
          <a:xfrm>
            <a:off x="767322" y="2441864"/>
            <a:ext cx="8794887" cy="8127161"/>
          </a:xfrm>
          <a:prstGeom prst="rect">
            <a:avLst/>
          </a:prstGeom>
        </p:spPr>
        <p:txBody>
          <a:bodyPr lIns="0" tIns="0" rIns="0" bIns="0" rtlCol="0" anchor="t">
            <a:spAutoFit/>
          </a:bodyPr>
          <a:lstStyle/>
          <a:p>
            <a:pPr algn="ctr">
              <a:lnSpc>
                <a:spcPts val="4132"/>
              </a:lnSpc>
            </a:pPr>
            <a:r>
              <a:rPr lang="en-US" sz="3178" b="1" dirty="0">
                <a:solidFill>
                  <a:srgbClr val="000000"/>
                </a:solidFill>
                <a:latin typeface="Muli Semi-Bold"/>
                <a:ea typeface="Muli Semi-Bold"/>
                <a:cs typeface="Muli Semi-Bold"/>
                <a:sym typeface="Muli Semi-Bold"/>
              </a:rPr>
              <a:t>1.</a:t>
            </a:r>
            <a:r>
              <a:rPr lang="en-US" sz="3178" b="1" i="1" dirty="0">
                <a:solidFill>
                  <a:srgbClr val="000000"/>
                </a:solidFill>
                <a:latin typeface="Muli Semi-Bold Italics"/>
                <a:ea typeface="Muli Semi-Bold Italics"/>
                <a:cs typeface="Muli Semi-Bold Italics"/>
                <a:sym typeface="Muli Semi-Bold Italics"/>
              </a:rPr>
              <a:t> </a:t>
            </a:r>
            <a:r>
              <a:rPr lang="en-US" sz="3178" b="1" i="1" dirty="0" err="1">
                <a:solidFill>
                  <a:srgbClr val="000000"/>
                </a:solidFill>
                <a:latin typeface="Muli Bold Italics"/>
                <a:ea typeface="Muli Bold Italics"/>
                <a:cs typeface="Muli Bold Italics"/>
                <a:sym typeface="Muli Bold Italics"/>
              </a:rPr>
              <a:t>Giới</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thiệu</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đề</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tài</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và</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mục</a:t>
            </a:r>
            <a:r>
              <a:rPr lang="en-US" sz="3178" b="1" i="1" dirty="0">
                <a:solidFill>
                  <a:srgbClr val="000000"/>
                </a:solidFill>
                <a:latin typeface="Muli Bold Italics"/>
                <a:ea typeface="Muli Bold Italics"/>
                <a:cs typeface="Muli Bold Italics"/>
                <a:sym typeface="Muli Bold Italics"/>
              </a:rPr>
              <a:t> </a:t>
            </a:r>
            <a:r>
              <a:rPr lang="en-US" sz="3178" b="1" i="1" dirty="0" err="1">
                <a:solidFill>
                  <a:srgbClr val="000000"/>
                </a:solidFill>
                <a:latin typeface="Muli Bold Italics"/>
                <a:ea typeface="Muli Bold Italics"/>
                <a:cs typeface="Muli Bold Italics"/>
                <a:sym typeface="Muli Bold Italics"/>
              </a:rPr>
              <a:t>tiêu</a:t>
            </a:r>
            <a:endParaRPr lang="en-US" sz="3178" b="1" i="1" dirty="0">
              <a:solidFill>
                <a:srgbClr val="000000"/>
              </a:solidFill>
              <a:latin typeface="Muli Bold Italics"/>
              <a:ea typeface="Muli Bold Italics"/>
              <a:cs typeface="Muli Bold Italics"/>
              <a:sym typeface="Muli Bold Italics"/>
            </a:endParaRPr>
          </a:p>
          <a:p>
            <a:pPr algn="ctr">
              <a:lnSpc>
                <a:spcPct val="150000"/>
              </a:lnSpc>
              <a:spcBef>
                <a:spcPct val="0"/>
              </a:spcBef>
            </a:pPr>
            <a:r>
              <a:rPr lang="en-US" sz="2800" b="1" dirty="0" err="1">
                <a:solidFill>
                  <a:srgbClr val="000000"/>
                </a:solidFill>
                <a:latin typeface="Muli Semi-Bold"/>
                <a:ea typeface="Muli Semi-Bold"/>
                <a:cs typeface="Muli Semi-Bold"/>
                <a:sym typeface="Muli Semi-Bold"/>
              </a:rPr>
              <a:t>Hạ</a:t>
            </a:r>
            <a:r>
              <a:rPr lang="en-US" sz="2800" b="1" dirty="0">
                <a:solidFill>
                  <a:srgbClr val="000000"/>
                </a:solidFill>
                <a:latin typeface="Muli Semi-Bold"/>
                <a:ea typeface="Muli Semi-Bold"/>
                <a:cs typeface="Muli Semi-Bold"/>
                <a:sym typeface="Muli Semi-Bold"/>
              </a:rPr>
              <a:t> Long </a:t>
            </a:r>
            <a:r>
              <a:rPr lang="en-US" sz="2800" b="1" dirty="0" err="1">
                <a:solidFill>
                  <a:srgbClr val="000000"/>
                </a:solidFill>
                <a:latin typeface="Muli Semi-Bold"/>
                <a:ea typeface="Muli Semi-Bold"/>
                <a:cs typeface="Muli Semi-Bold"/>
                <a:sym typeface="Muli Semi-Bold"/>
              </a:rPr>
              <a:t>là</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một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trong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những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điểm</a:t>
            </a:r>
            <a:r>
              <a:rPr lang="en-US" sz="2800" b="1" dirty="0">
                <a:solidFill>
                  <a:srgbClr val="000000"/>
                </a:solidFill>
                <a:latin typeface="Muli Semi-Bold"/>
                <a:ea typeface="Muli Semi-Bold"/>
                <a:cs typeface="Muli Semi-Bold"/>
                <a:sym typeface="Muli Semi-Bold"/>
              </a:rPr>
              <a:t> du </a:t>
            </a:r>
            <a:r>
              <a:rPr lang="en-US" sz="2800" b="1" dirty="0" err="1">
                <a:solidFill>
                  <a:srgbClr val="000000"/>
                </a:solidFill>
                <a:latin typeface="Muli Semi-Bold"/>
                <a:ea typeface="Muli Semi-Bold"/>
                <a:cs typeface="Muli Semi-Bold"/>
                <a:sym typeface="Muli Semi-Bold"/>
              </a:rPr>
              <a:t>lịch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nổi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tiếng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nhất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của</a:t>
            </a:r>
            <a:r>
              <a:rPr lang="en-US" sz="2800" b="1" dirty="0">
                <a:solidFill>
                  <a:srgbClr val="000000"/>
                </a:solidFill>
                <a:latin typeface="Muli Semi-Bold"/>
                <a:ea typeface="Muli Semi-Bold"/>
                <a:cs typeface="Muli Semi-Bold"/>
                <a:sym typeface="Muli Semi-Bold"/>
              </a:rPr>
              <a:t> Việt Nam, </a:t>
            </a:r>
            <a:r>
              <a:rPr lang="en-US" sz="2800" b="1" dirty="0" err="1">
                <a:solidFill>
                  <a:srgbClr val="000000"/>
                </a:solidFill>
                <a:latin typeface="Muli Semi-Bold"/>
                <a:ea typeface="Muli Semi-Bold"/>
                <a:cs typeface="Muli Semi-Bold"/>
                <a:sym typeface="Muli Semi-Bold"/>
              </a:rPr>
              <a:t>được</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ví</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như</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kỳ</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quan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đất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dựng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giữa</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trời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cao</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Vịnh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Hạ</a:t>
            </a:r>
            <a:r>
              <a:rPr lang="en-US" sz="2800" b="1" dirty="0">
                <a:solidFill>
                  <a:srgbClr val="000000"/>
                </a:solidFill>
                <a:latin typeface="Muli Semi-Bold"/>
                <a:ea typeface="Muli Semi-Bold"/>
                <a:cs typeface="Muli Semi-Bold"/>
                <a:sym typeface="Muli Semi-Bold"/>
              </a:rPr>
              <a:t> Long </a:t>
            </a:r>
            <a:r>
              <a:rPr lang="en-US" sz="2800" b="1" dirty="0" err="1">
                <a:solidFill>
                  <a:srgbClr val="000000"/>
                </a:solidFill>
                <a:latin typeface="Muli Semi-Bold"/>
                <a:ea typeface="Muli Semi-Bold"/>
                <a:cs typeface="Muli Semi-Bold"/>
                <a:sym typeface="Muli Semi-Bold"/>
              </a:rPr>
              <a:t>rộng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hơn</a:t>
            </a:r>
            <a:r>
              <a:rPr lang="en-US" sz="2800" b="1" dirty="0">
                <a:solidFill>
                  <a:srgbClr val="000000"/>
                </a:solidFill>
                <a:latin typeface="Muli Semi-Bold"/>
                <a:ea typeface="Muli Semi-Bold"/>
                <a:cs typeface="Muli Semi-Bold"/>
                <a:sym typeface="Muli Semi-Bold"/>
              </a:rPr>
              <a:t> 65.650 ha, </a:t>
            </a:r>
            <a:r>
              <a:rPr lang="en-US" sz="2800" b="1" dirty="0" err="1">
                <a:solidFill>
                  <a:srgbClr val="000000"/>
                </a:solidFill>
                <a:latin typeface="Muli Semi-Bold"/>
                <a:ea typeface="Muli Semi-Bold"/>
                <a:cs typeface="Muli Semi-Bold"/>
                <a:sym typeface="Muli Semi-Bold"/>
              </a:rPr>
              <a:t>gồm</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hàng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nghìn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đảo</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đá</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vôi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muôn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hình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vạn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trạng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và</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được</a:t>
            </a:r>
            <a:r>
              <a:rPr lang="en-US" sz="2800" b="1" dirty="0">
                <a:solidFill>
                  <a:srgbClr val="000000"/>
                </a:solidFill>
                <a:latin typeface="Muli Semi-Bold"/>
                <a:ea typeface="Muli Semi-Bold"/>
                <a:cs typeface="Muli Semi-Bold"/>
                <a:sym typeface="Muli Semi-Bold"/>
              </a:rPr>
              <a:t> UNESCO </a:t>
            </a:r>
            <a:r>
              <a:rPr lang="en-US" sz="2800" b="1" dirty="0" err="1">
                <a:solidFill>
                  <a:srgbClr val="000000"/>
                </a:solidFill>
                <a:latin typeface="Muli Semi-Bold"/>
                <a:ea typeface="Muli Semi-Bold"/>
                <a:cs typeface="Muli Semi-Bold"/>
                <a:sym typeface="Muli Semi-Bold"/>
              </a:rPr>
              <a:t>công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nhận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là</a:t>
            </a:r>
            <a:r>
              <a:rPr lang="en-US" sz="2800" b="1" dirty="0">
                <a:solidFill>
                  <a:srgbClr val="000000"/>
                </a:solidFill>
                <a:latin typeface="Muli Semi-Bold"/>
                <a:ea typeface="Muli Semi-Bold"/>
                <a:cs typeface="Muli Semi-Bold"/>
                <a:sym typeface="Muli Semi-Bold"/>
              </a:rPr>
              <a:t> Di </a:t>
            </a:r>
            <a:r>
              <a:rPr lang="en-US" sz="2800" b="1" dirty="0" err="1">
                <a:solidFill>
                  <a:srgbClr val="000000"/>
                </a:solidFill>
                <a:latin typeface="Muli Semi-Bold"/>
                <a:ea typeface="Muli Semi-Bold"/>
                <a:cs typeface="Muli Semi-Bold"/>
                <a:sym typeface="Muli Semi-Bold"/>
              </a:rPr>
              <a:t>sản</a:t>
            </a:r>
            <a:r>
              <a:rPr lang="en-US" sz="2800" b="1" dirty="0">
                <a:solidFill>
                  <a:srgbClr val="000000"/>
                </a:solidFill>
                <a:latin typeface="Muli Semi-Bold"/>
                <a:ea typeface="Muli Semi-Bold"/>
                <a:cs typeface="Muli Semi-Bold"/>
                <a:sym typeface="Muli Semi-Bold"/>
              </a:rPr>
              <a:t> Thiên </a:t>
            </a:r>
            <a:r>
              <a:rPr lang="en-US" sz="2800" b="1" dirty="0" err="1">
                <a:solidFill>
                  <a:srgbClr val="000000"/>
                </a:solidFill>
                <a:latin typeface="Muli Semi-Bold"/>
                <a:ea typeface="Muli Semi-Bold"/>
                <a:cs typeface="Muli Semi-Bold"/>
                <a:sym typeface="Muli Semi-Bold"/>
              </a:rPr>
              <a:t>nhiên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thế</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giới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năm</a:t>
            </a:r>
            <a:r>
              <a:rPr lang="en-US" sz="2800" b="1" dirty="0">
                <a:solidFill>
                  <a:srgbClr val="000000"/>
                </a:solidFill>
                <a:latin typeface="Muli Semi-Bold"/>
                <a:ea typeface="Muli Semi-Bold"/>
                <a:cs typeface="Muli Semi-Bold"/>
                <a:sym typeface="Muli Semi-Bold"/>
              </a:rPr>
              <a:t> 1994 </a:t>
            </a:r>
            <a:r>
              <a:rPr lang="en-US" sz="2800" b="1" dirty="0" err="1">
                <a:solidFill>
                  <a:srgbClr val="000000"/>
                </a:solidFill>
                <a:latin typeface="Muli Semi-Bold"/>
                <a:ea typeface="Muli Semi-Bold"/>
                <a:cs typeface="Muli Semi-Bold"/>
                <a:sym typeface="Muli Semi-Bold"/>
              </a:rPr>
              <a:t>và</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mở</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rộng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năm</a:t>
            </a:r>
            <a:r>
              <a:rPr lang="en-US" sz="2800" b="1" dirty="0">
                <a:solidFill>
                  <a:srgbClr val="000000"/>
                </a:solidFill>
                <a:latin typeface="Muli Semi-Bold"/>
                <a:ea typeface="Muli Semi-Bold"/>
                <a:cs typeface="Muli Semi-Bold"/>
                <a:sym typeface="Muli Semi-Bold"/>
              </a:rPr>
              <a:t> 2000). </a:t>
            </a:r>
            <a:r>
              <a:rPr lang="en-US" sz="2800" b="1" dirty="0" err="1">
                <a:solidFill>
                  <a:srgbClr val="000000"/>
                </a:solidFill>
                <a:latin typeface="Muli Semi-Bold"/>
                <a:ea typeface="Muli Semi-Bold"/>
                <a:cs typeface="Muli Semi-Bold"/>
                <a:sym typeface="Muli Semi-Bold"/>
              </a:rPr>
              <a:t>Với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cảnh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quan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kỳ</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vĩ</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và</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giá</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trị</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địa</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chất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đặc</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sắc</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Hạ</a:t>
            </a:r>
            <a:r>
              <a:rPr lang="en-US" sz="2800" b="1" dirty="0">
                <a:solidFill>
                  <a:srgbClr val="000000"/>
                </a:solidFill>
                <a:latin typeface="Muli Semi-Bold"/>
                <a:ea typeface="Muli Semi-Bold"/>
                <a:cs typeface="Muli Semi-Bold"/>
                <a:sym typeface="Muli Semi-Bold"/>
              </a:rPr>
              <a:t> Long </a:t>
            </a:r>
            <a:r>
              <a:rPr lang="en-US" sz="2800" b="1" dirty="0" err="1">
                <a:solidFill>
                  <a:srgbClr val="000000"/>
                </a:solidFill>
                <a:latin typeface="Muli Semi-Bold"/>
                <a:ea typeface="Muli Semi-Bold"/>
                <a:cs typeface="Muli Semi-Bold"/>
                <a:sym typeface="Muli Semi-Bold"/>
              </a:rPr>
              <a:t>thu</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hút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hàng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triệu</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lượt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khách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mỗi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năm</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Đề</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tài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Xây</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dựng</a:t>
            </a:r>
            <a:r>
              <a:rPr lang="en-US" sz="2800" b="1" dirty="0">
                <a:solidFill>
                  <a:srgbClr val="000000"/>
                </a:solidFill>
                <a:latin typeface="Muli Semi-Bold"/>
                <a:ea typeface="Muli Semi-Bold"/>
                <a:cs typeface="Muli Semi-Bold"/>
                <a:sym typeface="Muli Semi-Bold"/>
              </a:rPr>
              <a:t> website </a:t>
            </a:r>
            <a:r>
              <a:rPr lang="en-US" sz="2800" b="1" dirty="0" err="1">
                <a:solidFill>
                  <a:srgbClr val="000000"/>
                </a:solidFill>
                <a:latin typeface="Muli Semi-Bold"/>
                <a:ea typeface="Muli Semi-Bold"/>
                <a:cs typeface="Muli Semi-Bold"/>
                <a:sym typeface="Muli Semi-Bold"/>
              </a:rPr>
              <a:t>quảng</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bá</a:t>
            </a:r>
            <a:r>
              <a:rPr lang="en-US" sz="2800" b="1" dirty="0">
                <a:solidFill>
                  <a:srgbClr val="000000"/>
                </a:solidFill>
                <a:latin typeface="Muli Semi-Bold"/>
                <a:ea typeface="Muli Semi-Bold"/>
                <a:cs typeface="Muli Semi-Bold"/>
                <a:sym typeface="Muli Semi-Bold"/>
              </a:rPr>
              <a:t> du </a:t>
            </a:r>
            <a:r>
              <a:rPr lang="en-US" sz="2800" b="1" dirty="0" err="1">
                <a:solidFill>
                  <a:srgbClr val="000000"/>
                </a:solidFill>
                <a:latin typeface="Muli Semi-Bold"/>
                <a:ea typeface="Muli Semi-Bold"/>
                <a:cs typeface="Muli Semi-Bold"/>
                <a:sym typeface="Muli Semi-Bold"/>
              </a:rPr>
              <a:t>lịch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Hạ</a:t>
            </a:r>
            <a:r>
              <a:rPr lang="en-US" sz="2800" b="1" dirty="0">
                <a:solidFill>
                  <a:srgbClr val="000000"/>
                </a:solidFill>
                <a:latin typeface="Muli Semi-Bold"/>
                <a:ea typeface="Muli Semi-Bold"/>
                <a:cs typeface="Muli Semi-Bold"/>
                <a:sym typeface="Muli Semi-Bold"/>
              </a:rPr>
              <a:t> Long </a:t>
            </a:r>
            <a:r>
              <a:rPr lang="en-US" sz="2800" b="1" dirty="0" err="1">
                <a:solidFill>
                  <a:srgbClr val="000000"/>
                </a:solidFill>
                <a:latin typeface="Muli Semi-Bold"/>
                <a:ea typeface="Muli Semi-Bold"/>
                <a:cs typeface="Muli Semi-Bold"/>
                <a:sym typeface="Muli Semi-Bold"/>
              </a:rPr>
              <a:t>bằng</a:t>
            </a:r>
            <a:r>
              <a:rPr lang="en-US" sz="2800" b="1" dirty="0">
                <a:solidFill>
                  <a:srgbClr val="000000"/>
                </a:solidFill>
                <a:latin typeface="Muli Semi-Bold"/>
                <a:ea typeface="Muli Semi-Bold"/>
                <a:cs typeface="Muli Semi-Bold"/>
                <a:sym typeface="Muli Semi-Bold"/>
              </a:rPr>
              <a:t> HTML/CSS” </a:t>
            </a:r>
            <a:r>
              <a:rPr lang="en-US" sz="2800" b="1" dirty="0" err="1">
                <a:solidFill>
                  <a:srgbClr val="000000"/>
                </a:solidFill>
                <a:latin typeface="Muli Semi-Bold"/>
                <a:ea typeface="Muli Semi-Bold"/>
                <a:cs typeface="Muli Semi-Bold"/>
                <a:sym typeface="Muli Semi-Bold"/>
              </a:rPr>
              <a:t>nhằm</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thiết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kế</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một</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trang</a:t>
            </a:r>
            <a:r>
              <a:rPr lang="en-US" sz="2800" b="1" dirty="0">
                <a:solidFill>
                  <a:srgbClr val="000000"/>
                </a:solidFill>
                <a:latin typeface="Muli Semi-Bold"/>
                <a:ea typeface="Muli Semi-Bold"/>
                <a:cs typeface="Muli Semi-Bold"/>
                <a:sym typeface="Muli Semi-Bold"/>
              </a:rPr>
              <a:t> web </a:t>
            </a:r>
            <a:r>
              <a:rPr lang="en-US" sz="2800" b="1" dirty="0" err="1">
                <a:solidFill>
                  <a:srgbClr val="000000"/>
                </a:solidFill>
                <a:latin typeface="Muli Semi-Bold"/>
                <a:ea typeface="Muli Semi-Bold"/>
                <a:cs typeface="Muli Semi-Bold"/>
                <a:sym typeface="Muli Semi-Bold"/>
              </a:rPr>
              <a:t>tĩnh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mẫu</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giới</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thiệu</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về</a:t>
            </a:r>
            <a:r>
              <a:rPr lang="en-US" sz="2800" b="1" dirty="0">
                <a:solidFill>
                  <a:srgbClr val="000000"/>
                </a:solidFill>
                <a:latin typeface="Muli Semi-Bold"/>
                <a:ea typeface="Muli Semi-Bold"/>
                <a:cs typeface="Muli Semi-Bold"/>
                <a:sym typeface="Muli Semi-Bold"/>
              </a:rPr>
              <a:t> di </a:t>
            </a:r>
            <a:r>
              <a:rPr lang="en-US" sz="2800" b="1" dirty="0" err="1">
                <a:solidFill>
                  <a:srgbClr val="000000"/>
                </a:solidFill>
                <a:latin typeface="Muli Semi-Bold"/>
                <a:ea typeface="Muli Semi-Bold"/>
                <a:cs typeface="Muli Semi-Bold"/>
                <a:sym typeface="Muli Semi-Bold"/>
              </a:rPr>
              <a:t>sản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Hạ</a:t>
            </a:r>
            <a:r>
              <a:rPr lang="en-US" sz="2800" b="1" dirty="0">
                <a:solidFill>
                  <a:srgbClr val="000000"/>
                </a:solidFill>
                <a:latin typeface="Muli Semi-Bold"/>
                <a:ea typeface="Muli Semi-Bold"/>
                <a:cs typeface="Muli Semi-Bold"/>
                <a:sym typeface="Muli Semi-Bold"/>
              </a:rPr>
              <a:t> Long </a:t>
            </a:r>
            <a:r>
              <a:rPr lang="en-US" sz="2800" b="1" dirty="0" err="1">
                <a:solidFill>
                  <a:srgbClr val="000000"/>
                </a:solidFill>
                <a:latin typeface="Muli Semi-Bold"/>
                <a:ea typeface="Muli Semi-Bold"/>
                <a:cs typeface="Muli Semi-Bold"/>
                <a:sym typeface="Muli Semi-Bold"/>
              </a:rPr>
              <a:t>và</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các</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dịch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vụ</a:t>
            </a:r>
            <a:r>
              <a:rPr lang="en-US" sz="2800" b="1" dirty="0">
                <a:solidFill>
                  <a:srgbClr val="000000"/>
                </a:solidFill>
                <a:latin typeface="Muli Semi-Bold"/>
                <a:ea typeface="Muli Semi-Bold"/>
                <a:cs typeface="Muli Semi-Bold"/>
                <a:sym typeface="Muli Semi-Bold"/>
              </a:rPr>
              <a:t> du </a:t>
            </a:r>
            <a:r>
              <a:rPr lang="en-US" sz="2800" b="1" dirty="0" err="1">
                <a:solidFill>
                  <a:srgbClr val="000000"/>
                </a:solidFill>
                <a:latin typeface="Muli Semi-Bold"/>
                <a:ea typeface="Muli Semi-Bold"/>
                <a:cs typeface="Muli Semi-Bold"/>
                <a:sym typeface="Muli Semi-Bold"/>
              </a:rPr>
              <a:t>lịch</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liên</a:t>
            </a:r>
            <a:r>
              <a:rPr lang="en-US" sz="2800" b="1" dirty="0">
                <a:solidFill>
                  <a:srgbClr val="000000"/>
                </a:solidFill>
                <a:latin typeface="Muli Semi-Bold"/>
                <a:ea typeface="Muli Semi-Bold"/>
                <a:cs typeface="Muli Semi-Bold"/>
                <a:sym typeface="Muli Semi-Bold"/>
              </a:rPr>
              <a:t> </a:t>
            </a:r>
            <a:r>
              <a:rPr lang="en-US" sz="2800" b="1" dirty="0" err="1">
                <a:solidFill>
                  <a:srgbClr val="000000"/>
                </a:solidFill>
                <a:latin typeface="Muli Semi-Bold"/>
                <a:ea typeface="Muli Semi-Bold"/>
                <a:cs typeface="Muli Semi-Bold"/>
                <a:sym typeface="Muli Semi-Bold"/>
              </a:rPr>
              <a:t>quan</a:t>
            </a:r>
            <a:r>
              <a:rPr lang="en-US" sz="2800" b="1" dirty="0">
                <a:solidFill>
                  <a:srgbClr val="000000"/>
                </a:solidFill>
                <a:latin typeface="Muli Semi-Bold"/>
                <a:ea typeface="Muli Semi-Bold"/>
                <a:cs typeface="Muli Semi-Bold"/>
                <a:sym typeface="Muli Semi-Bold"/>
              </a:rPr>
              <a:t>.</a:t>
            </a:r>
          </a:p>
          <a:p>
            <a:pPr algn="ctr">
              <a:lnSpc>
                <a:spcPts val="4132"/>
              </a:lnSpc>
              <a:spcBef>
                <a:spcPct val="0"/>
              </a:spcBef>
            </a:pPr>
            <a:endParaRPr lang="en-US" sz="3178" b="1" dirty="0">
              <a:solidFill>
                <a:srgbClr val="000000"/>
              </a:solidFill>
              <a:latin typeface="Muli Semi-Bold"/>
              <a:ea typeface="Muli Semi-Bold"/>
              <a:cs typeface="Muli Semi-Bold"/>
              <a:sym typeface="Muli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46615" y="6744427"/>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732649" y="5940854"/>
            <a:ext cx="5660122" cy="4346146"/>
          </a:xfrm>
          <a:custGeom>
            <a:avLst/>
            <a:gdLst/>
            <a:ahLst/>
            <a:cxnLst/>
            <a:rect l="l" t="t" r="r" b="b"/>
            <a:pathLst>
              <a:path w="5660122" h="4346146">
                <a:moveTo>
                  <a:pt x="0" y="0"/>
                </a:moveTo>
                <a:lnTo>
                  <a:pt x="5660122" y="0"/>
                </a:lnTo>
                <a:lnTo>
                  <a:pt x="5660122" y="4346146"/>
                </a:lnTo>
                <a:lnTo>
                  <a:pt x="0" y="4346146"/>
                </a:lnTo>
                <a:lnTo>
                  <a:pt x="0" y="0"/>
                </a:lnTo>
                <a:close/>
              </a:path>
            </a:pathLst>
          </a:custGeom>
          <a:blipFill>
            <a:blip r:embed="rId4"/>
            <a:stretch>
              <a:fillRect r="-37116"/>
            </a:stretch>
          </a:blipFill>
        </p:spPr>
      </p:sp>
      <p:sp>
        <p:nvSpPr>
          <p:cNvPr id="5" name="Freeform 5"/>
          <p:cNvSpPr/>
          <p:nvPr/>
        </p:nvSpPr>
        <p:spPr>
          <a:xfrm>
            <a:off x="10364198" y="5830195"/>
            <a:ext cx="5794847" cy="4456805"/>
          </a:xfrm>
          <a:custGeom>
            <a:avLst/>
            <a:gdLst/>
            <a:ahLst/>
            <a:cxnLst/>
            <a:rect l="l" t="t" r="r" b="b"/>
            <a:pathLst>
              <a:path w="5794847" h="4456805">
                <a:moveTo>
                  <a:pt x="0" y="0"/>
                </a:moveTo>
                <a:lnTo>
                  <a:pt x="5794847" y="0"/>
                </a:lnTo>
                <a:lnTo>
                  <a:pt x="5794847" y="4456805"/>
                </a:lnTo>
                <a:lnTo>
                  <a:pt x="0" y="4456805"/>
                </a:lnTo>
                <a:lnTo>
                  <a:pt x="0" y="0"/>
                </a:lnTo>
                <a:close/>
              </a:path>
            </a:pathLst>
          </a:custGeom>
          <a:blipFill>
            <a:blip r:embed="rId5"/>
            <a:stretch>
              <a:fillRect l="-4436" r="-11137"/>
            </a:stretch>
          </a:blipFill>
        </p:spPr>
      </p:sp>
      <p:sp>
        <p:nvSpPr>
          <p:cNvPr id="6" name="TextBox 6"/>
          <p:cNvSpPr txBox="1"/>
          <p:nvPr/>
        </p:nvSpPr>
        <p:spPr>
          <a:xfrm>
            <a:off x="0" y="494235"/>
            <a:ext cx="8793908" cy="534465"/>
          </a:xfrm>
          <a:prstGeom prst="rect">
            <a:avLst/>
          </a:prstGeom>
        </p:spPr>
        <p:txBody>
          <a:bodyPr lIns="0" tIns="0" rIns="0" bIns="0" rtlCol="0" anchor="t">
            <a:spAutoFit/>
          </a:bodyPr>
          <a:lstStyle/>
          <a:p>
            <a:pPr algn="ctr">
              <a:lnSpc>
                <a:spcPts val="4383"/>
              </a:lnSpc>
              <a:spcBef>
                <a:spcPct val="0"/>
              </a:spcBef>
            </a:pPr>
            <a:r>
              <a:rPr lang="en-US" sz="3372" b="1" i="1">
                <a:solidFill>
                  <a:srgbClr val="000000"/>
                </a:solidFill>
                <a:latin typeface="Muli Bold Italics"/>
                <a:ea typeface="Muli Bold Italics"/>
                <a:cs typeface="Muli Bold Italics"/>
                <a:sym typeface="Muli Bold Italics"/>
              </a:rPr>
              <a:t>MỤC TIÊU CHÍNH CỦA DỰ ÁN LÀ :</a:t>
            </a:r>
          </a:p>
        </p:txBody>
      </p:sp>
      <p:sp>
        <p:nvSpPr>
          <p:cNvPr id="7" name="TextBox 7"/>
          <p:cNvSpPr txBox="1"/>
          <p:nvPr/>
        </p:nvSpPr>
        <p:spPr>
          <a:xfrm>
            <a:off x="0" y="1253796"/>
            <a:ext cx="14442393" cy="4797718"/>
          </a:xfrm>
          <a:prstGeom prst="rect">
            <a:avLst/>
          </a:prstGeom>
        </p:spPr>
        <p:txBody>
          <a:bodyPr lIns="0" tIns="0" rIns="0" bIns="0" rtlCol="0" anchor="t">
            <a:spAutoFit/>
          </a:bodyPr>
          <a:lstStyle/>
          <a:p>
            <a:pPr algn="l">
              <a:lnSpc>
                <a:spcPts val="3220"/>
              </a:lnSpc>
              <a:spcBef>
                <a:spcPct val="0"/>
              </a:spcBef>
            </a:pPr>
            <a:r>
              <a:rPr lang="en-US" sz="2476" b="1">
                <a:solidFill>
                  <a:srgbClr val="000000"/>
                </a:solidFill>
                <a:latin typeface="Muli Semi-Bold"/>
                <a:ea typeface="Muli Semi-Bold"/>
                <a:cs typeface="Muli Semi-Bold"/>
                <a:sym typeface="Muli Semi-Bold"/>
              </a:rPr>
              <a:t>· Trình bày thông tin du lịch: Cung cấp nội dung đa dạng về Hạ Long (giới thiệu, danh lam thắng cảnh, lịch sử, văn hóa địa phương) để khách tham quan nắm bắt được.</a:t>
            </a:r>
          </a:p>
          <a:p>
            <a:pPr algn="l">
              <a:lnSpc>
                <a:spcPts val="3220"/>
              </a:lnSpc>
              <a:spcBef>
                <a:spcPct val="0"/>
              </a:spcBef>
            </a:pPr>
            <a:r>
              <a:rPr lang="en-US" sz="2476" b="1">
                <a:solidFill>
                  <a:srgbClr val="000000"/>
                </a:solidFill>
                <a:latin typeface="Muli Semi-Bold"/>
                <a:ea typeface="Muli Semi-Bold"/>
                <a:cs typeface="Muli Semi-Bold"/>
                <a:sym typeface="Muli Semi-Bold"/>
              </a:rPr>
              <a:t>· Quảng bá hình ảnh, thu hút khách: Sử dụng hình ảnh chất lượng cao, bố cục hấp dẫn để khơi gợi hứng thú và niềm tin của du khách đối với Hạ Long.</a:t>
            </a:r>
          </a:p>
          <a:p>
            <a:pPr algn="l">
              <a:lnSpc>
                <a:spcPts val="3220"/>
              </a:lnSpc>
              <a:spcBef>
                <a:spcPct val="0"/>
              </a:spcBef>
            </a:pPr>
            <a:r>
              <a:rPr lang="en-US" sz="2476" b="1">
                <a:solidFill>
                  <a:srgbClr val="000000"/>
                </a:solidFill>
                <a:latin typeface="Muli Semi-Bold"/>
                <a:ea typeface="Muli Semi-Bold"/>
                <a:cs typeface="Muli Semi-Bold"/>
                <a:sym typeface="Muli Semi-Bold"/>
              </a:rPr>
              <a:t>· Rèn luyện kỹ năng thiết kế front-end: Ứng dụng HTML5 và CSS3 để thực hiện một website chuẩn mực về mặt cấu trúc, giao diện và trải nghiệm người dùng.</a:t>
            </a:r>
          </a:p>
          <a:p>
            <a:pPr algn="l">
              <a:lnSpc>
                <a:spcPts val="3220"/>
              </a:lnSpc>
              <a:spcBef>
                <a:spcPct val="0"/>
              </a:spcBef>
            </a:pPr>
            <a:r>
              <a:rPr lang="en-US" sz="2476" b="1">
                <a:solidFill>
                  <a:srgbClr val="000000"/>
                </a:solidFill>
                <a:latin typeface="Muli Semi-Bold"/>
                <a:ea typeface="Muli Semi-Bold"/>
                <a:cs typeface="Muli Semi-Bold"/>
                <a:sym typeface="Muli Semi-Bold"/>
              </a:rPr>
              <a:t>· Mô phỏng dự án thực tế: Xây dựng một sản phẩm tĩnh mang tính minh họa cho trang web du lịch, có thể mở rộng thành trang web chính thức với các tính năng nâng cao.</a:t>
            </a:r>
          </a:p>
          <a:p>
            <a:pPr algn="l">
              <a:lnSpc>
                <a:spcPts val="3220"/>
              </a:lnSpc>
              <a:spcBef>
                <a:spcPct val="0"/>
              </a:spcBef>
            </a:pPr>
            <a:r>
              <a:rPr lang="en-US" sz="2476" b="1">
                <a:solidFill>
                  <a:srgbClr val="000000"/>
                </a:solidFill>
                <a:latin typeface="Muli Semi-Bold"/>
                <a:ea typeface="Muli Semi-Bold"/>
                <a:cs typeface="Muli Semi-Bold"/>
                <a:sym typeface="Muli Semi-Bold"/>
              </a:rPr>
              <a:t>*</a:t>
            </a:r>
            <a:r>
              <a:rPr lang="en-US" sz="2476" i="1">
                <a:solidFill>
                  <a:srgbClr val="000000"/>
                </a:solidFill>
                <a:latin typeface="Muli Italics"/>
                <a:ea typeface="Muli Italics"/>
                <a:cs typeface="Muli Italics"/>
                <a:sym typeface="Muli Italics"/>
              </a:rPr>
              <a:t>Dự án tập trung vào phần giao diện (front-end) nhằm tạo ra một website demo đáp ứng đầy đủ chức năng cơ bản của trang web du lịch (trình chiếu hình ảnh, thông tin điểm đến, bản đồ, liên hệ…) trong khi vẫn đảm bảo hiệu suất và tính khả dụng cao.</a:t>
            </a:r>
          </a:p>
          <a:p>
            <a:pPr algn="l">
              <a:lnSpc>
                <a:spcPts val="3220"/>
              </a:lnSpc>
              <a:spcBef>
                <a:spcPct val="0"/>
              </a:spcBef>
            </a:pPr>
            <a:endParaRPr lang="en-US" sz="2476" i="1">
              <a:solidFill>
                <a:srgbClr val="000000"/>
              </a:solidFill>
              <a:latin typeface="Muli Italics"/>
              <a:ea typeface="Muli Italics"/>
              <a:cs typeface="Muli Italics"/>
              <a:sym typeface="Muli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67753" y="5143500"/>
            <a:ext cx="11841808" cy="11820277"/>
          </a:xfrm>
          <a:custGeom>
            <a:avLst/>
            <a:gdLst/>
            <a:ahLst/>
            <a:cxnLst/>
            <a:rect l="l" t="t" r="r" b="b"/>
            <a:pathLst>
              <a:path w="11841808" h="11820277">
                <a:moveTo>
                  <a:pt x="0" y="0"/>
                </a:moveTo>
                <a:lnTo>
                  <a:pt x="11841808" y="0"/>
                </a:lnTo>
                <a:lnTo>
                  <a:pt x="11841808" y="11820277"/>
                </a:lnTo>
                <a:lnTo>
                  <a:pt x="0" y="11820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69433" y="5636743"/>
            <a:ext cx="7318567" cy="4308806"/>
          </a:xfrm>
          <a:custGeom>
            <a:avLst/>
            <a:gdLst/>
            <a:ahLst/>
            <a:cxnLst/>
            <a:rect l="l" t="t" r="r" b="b"/>
            <a:pathLst>
              <a:path w="7318567" h="4308806">
                <a:moveTo>
                  <a:pt x="0" y="0"/>
                </a:moveTo>
                <a:lnTo>
                  <a:pt x="7318567" y="0"/>
                </a:lnTo>
                <a:lnTo>
                  <a:pt x="7318567" y="4308807"/>
                </a:lnTo>
                <a:lnTo>
                  <a:pt x="0" y="4308807"/>
                </a:lnTo>
                <a:lnTo>
                  <a:pt x="0" y="0"/>
                </a:lnTo>
                <a:close/>
              </a:path>
            </a:pathLst>
          </a:custGeom>
          <a:blipFill>
            <a:blip r:embed="rId4"/>
            <a:stretch>
              <a:fillRect/>
            </a:stretch>
          </a:blipFill>
        </p:spPr>
      </p:sp>
      <p:sp>
        <p:nvSpPr>
          <p:cNvPr id="4" name="TextBox 4"/>
          <p:cNvSpPr txBox="1"/>
          <p:nvPr/>
        </p:nvSpPr>
        <p:spPr>
          <a:xfrm>
            <a:off x="461937" y="231455"/>
            <a:ext cx="6673653" cy="1124238"/>
          </a:xfrm>
          <a:prstGeom prst="rect">
            <a:avLst/>
          </a:prstGeom>
        </p:spPr>
        <p:txBody>
          <a:bodyPr lIns="0" tIns="0" rIns="0" bIns="0" rtlCol="0" anchor="t">
            <a:spAutoFit/>
          </a:bodyPr>
          <a:lstStyle/>
          <a:p>
            <a:pPr algn="ctr">
              <a:lnSpc>
                <a:spcPts val="4554"/>
              </a:lnSpc>
              <a:spcBef>
                <a:spcPct val="0"/>
              </a:spcBef>
            </a:pPr>
            <a:r>
              <a:rPr lang="en-US" sz="3503" b="1" i="1">
                <a:solidFill>
                  <a:srgbClr val="000000"/>
                </a:solidFill>
                <a:latin typeface="Muli Semi-Bold Italics"/>
                <a:ea typeface="Muli Semi-Bold Italics"/>
                <a:cs typeface="Muli Semi-Bold Italics"/>
                <a:sym typeface="Muli Semi-Bold Italics"/>
              </a:rPr>
              <a:t>2. Tổng quan về du lịch Hạ Long</a:t>
            </a:r>
          </a:p>
          <a:p>
            <a:pPr algn="ctr">
              <a:lnSpc>
                <a:spcPts val="4554"/>
              </a:lnSpc>
              <a:spcBef>
                <a:spcPct val="0"/>
              </a:spcBef>
            </a:pPr>
            <a:endParaRPr lang="en-US" sz="3503" b="1" i="1">
              <a:solidFill>
                <a:srgbClr val="000000"/>
              </a:solidFill>
              <a:latin typeface="Muli Semi-Bold Italics"/>
              <a:ea typeface="Muli Semi-Bold Italics"/>
              <a:cs typeface="Muli Semi-Bold Italics"/>
              <a:sym typeface="Muli Semi-Bold Italics"/>
            </a:endParaRPr>
          </a:p>
        </p:txBody>
      </p:sp>
      <p:sp>
        <p:nvSpPr>
          <p:cNvPr id="5" name="TextBox 5"/>
          <p:cNvSpPr txBox="1"/>
          <p:nvPr/>
        </p:nvSpPr>
        <p:spPr>
          <a:xfrm>
            <a:off x="461937" y="1308878"/>
            <a:ext cx="7564534" cy="3634737"/>
          </a:xfrm>
          <a:prstGeom prst="rect">
            <a:avLst/>
          </a:prstGeom>
        </p:spPr>
        <p:txBody>
          <a:bodyPr lIns="0" tIns="0" rIns="0" bIns="0" rtlCol="0" anchor="t">
            <a:spAutoFit/>
          </a:bodyPr>
          <a:lstStyle/>
          <a:p>
            <a:pPr algn="ctr">
              <a:lnSpc>
                <a:spcPts val="3237"/>
              </a:lnSpc>
              <a:spcBef>
                <a:spcPct val="0"/>
              </a:spcBef>
            </a:pPr>
            <a:r>
              <a:rPr lang="en-US" sz="2490" b="1">
                <a:solidFill>
                  <a:srgbClr val="000000"/>
                </a:solidFill>
                <a:latin typeface="Muli Semi-Bold"/>
                <a:ea typeface="Muli Semi-Bold"/>
                <a:cs typeface="Muli Semi-Bold"/>
                <a:sym typeface="Muli Semi-Bold"/>
              </a:rPr>
              <a:t>Vịnh Hạ Long nằm ở phía Đông Bắc Việt Nam, thuộc tỉnh Quảng Ninh, cách Hà Nội khoảng 2 giờ đi ô tô. Đây là một quần thể cảnh quan biển đảo độc đáo với trên 1.133 đảo, hang động đá vôi muôn hình vạn trạng. Được mệnh danh là “kỳ quan đất dựng giữa trời cao”, Hạ Long hấp dẫn du khách bằng cảnh sắc kỳ vĩ, hệ sinh thái phong phú và giá trị địa chất, địa mạo đặc biệt (theo UNESCO).</a:t>
            </a:r>
          </a:p>
          <a:p>
            <a:pPr algn="ctr">
              <a:lnSpc>
                <a:spcPts val="3237"/>
              </a:lnSpc>
              <a:spcBef>
                <a:spcPct val="0"/>
              </a:spcBef>
            </a:pPr>
            <a:endParaRPr lang="en-US" sz="2490" b="1">
              <a:solidFill>
                <a:srgbClr val="000000"/>
              </a:solidFill>
              <a:latin typeface="Muli Semi-Bold"/>
              <a:ea typeface="Muli Semi-Bold"/>
              <a:cs typeface="Muli Semi-Bold"/>
              <a:sym typeface="Muli Semi-Bold"/>
            </a:endParaRPr>
          </a:p>
        </p:txBody>
      </p:sp>
      <p:sp>
        <p:nvSpPr>
          <p:cNvPr id="6" name="TextBox 6"/>
          <p:cNvSpPr txBox="1"/>
          <p:nvPr/>
        </p:nvSpPr>
        <p:spPr>
          <a:xfrm>
            <a:off x="9514673" y="779286"/>
            <a:ext cx="7744627" cy="4684395"/>
          </a:xfrm>
          <a:prstGeom prst="rect">
            <a:avLst/>
          </a:prstGeom>
        </p:spPr>
        <p:txBody>
          <a:bodyPr lIns="0" tIns="0" rIns="0" bIns="0" rtlCol="0" anchor="t">
            <a:spAutoFit/>
          </a:bodyPr>
          <a:lstStyle/>
          <a:p>
            <a:pPr algn="ctr">
              <a:lnSpc>
                <a:spcPts val="3120"/>
              </a:lnSpc>
              <a:spcBef>
                <a:spcPct val="0"/>
              </a:spcBef>
            </a:pPr>
            <a:r>
              <a:rPr lang="en-US" sz="2400" b="1">
                <a:solidFill>
                  <a:srgbClr val="000000"/>
                </a:solidFill>
                <a:latin typeface="Muli Semi-Bold"/>
                <a:ea typeface="Muli Semi-Bold"/>
                <a:cs typeface="Muli Semi-Bold"/>
                <a:sym typeface="Muli Semi-Bold"/>
              </a:rPr>
              <a:t>Trong những năm gần đây, lượng khách đến Hạ Long đạt mức rất cao. Trang tin chính phủ cho biết Hạ Long thu hút khoảng 2,6 triệu lượt khách mỗi năm và được xếp thứ tư trong “Top 10 kỳ quan thiên nhiên được nhiều người tham quan nhất thế giới”. Du khách đến Hạ Long chủ yếu tìm kiếm trải nghiệm phong phú: tham quan các đảo đá, tắm biển, leo núi đá, khám phá hang động và thưởng thức ẩm thực đặc trưng. Vịnh có màu nước ngọc bích đặc trưng và gần 2.000 đảo đá vôi, tạo cảnh quan thơ mộng (áo lính), thu hút khách tắm biển, lặn biển, leo núi đá, chèo kayak.</a:t>
            </a:r>
          </a:p>
          <a:p>
            <a:pPr algn="ctr">
              <a:lnSpc>
                <a:spcPts val="3120"/>
              </a:lnSpc>
              <a:spcBef>
                <a:spcPct val="0"/>
              </a:spcBef>
            </a:pPr>
            <a:endParaRPr lang="en-US" sz="2400" b="1">
              <a:solidFill>
                <a:srgbClr val="000000"/>
              </a:solidFill>
              <a:latin typeface="Muli Semi-Bold"/>
              <a:ea typeface="Muli Semi-Bold"/>
              <a:cs typeface="Muli Semi-Bold"/>
              <a:sym typeface="Muli Semi-Bold"/>
            </a:endParaRPr>
          </a:p>
        </p:txBody>
      </p:sp>
      <p:sp>
        <p:nvSpPr>
          <p:cNvPr id="7" name="TextBox 7"/>
          <p:cNvSpPr txBox="1"/>
          <p:nvPr/>
        </p:nvSpPr>
        <p:spPr>
          <a:xfrm>
            <a:off x="3574055" y="5608168"/>
            <a:ext cx="6729160" cy="4684395"/>
          </a:xfrm>
          <a:prstGeom prst="rect">
            <a:avLst/>
          </a:prstGeom>
        </p:spPr>
        <p:txBody>
          <a:bodyPr lIns="0" tIns="0" rIns="0" bIns="0" rtlCol="0" anchor="t">
            <a:spAutoFit/>
          </a:bodyPr>
          <a:lstStyle/>
          <a:p>
            <a:pPr algn="ctr">
              <a:lnSpc>
                <a:spcPts val="3120"/>
              </a:lnSpc>
              <a:spcBef>
                <a:spcPct val="0"/>
              </a:spcBef>
            </a:pPr>
            <a:r>
              <a:rPr lang="en-US" sz="2400" b="1">
                <a:solidFill>
                  <a:srgbClr val="000000"/>
                </a:solidFill>
                <a:latin typeface="Muli Semi-Bold"/>
                <a:ea typeface="Muli Semi-Bold"/>
                <a:cs typeface="Muli Semi-Bold"/>
                <a:sym typeface="Muli Semi-Bold"/>
              </a:rPr>
              <a:t>Việc quảng bá du lịch Hạ Long là rất cần thiết để khai thác tiềm năng đã được công nhận toàn cầu. Website du lịch đóng vai trò quan trọng trong việc giới thiệu thông tin (giới thiệu di sản, danh thắng, lịch sử, văn hóa) và dịch vụ (đặt tour, khách sạn, ẩm thực). Trang web cần được thiết kế đẹp mắt và chuyên nghiệp để kịp thời truyền tải hình ảnh Hạ Long tới khách du lịch trong nước và quốc tế. Qua đó, góp phần thúc đẩy phát triển du lịch, quảng bá văn hoá Việt Nam ra thế giới.</a:t>
            </a:r>
          </a:p>
          <a:p>
            <a:pPr algn="ctr">
              <a:lnSpc>
                <a:spcPts val="3120"/>
              </a:lnSpc>
              <a:spcBef>
                <a:spcPct val="0"/>
              </a:spcBef>
            </a:pPr>
            <a:endParaRPr lang="en-US" sz="2400" b="1">
              <a:solidFill>
                <a:srgbClr val="000000"/>
              </a:solidFill>
              <a:latin typeface="Muli Semi-Bold"/>
              <a:ea typeface="Muli Semi-Bold"/>
              <a:cs typeface="Muli Semi-Bold"/>
              <a:sym typeface="Muli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998782"/>
            <a:ext cx="6042822" cy="4276099"/>
          </a:xfrm>
          <a:custGeom>
            <a:avLst/>
            <a:gdLst/>
            <a:ahLst/>
            <a:cxnLst/>
            <a:rect l="l" t="t" r="r" b="b"/>
            <a:pathLst>
              <a:path w="6042822" h="4276099">
                <a:moveTo>
                  <a:pt x="0" y="0"/>
                </a:moveTo>
                <a:lnTo>
                  <a:pt x="6042822" y="0"/>
                </a:lnTo>
                <a:lnTo>
                  <a:pt x="6042822" y="4276099"/>
                </a:lnTo>
                <a:lnTo>
                  <a:pt x="0" y="4276099"/>
                </a:lnTo>
                <a:lnTo>
                  <a:pt x="0" y="0"/>
                </a:lnTo>
                <a:close/>
              </a:path>
            </a:pathLst>
          </a:custGeom>
          <a:blipFill>
            <a:blip r:embed="rId2"/>
            <a:stretch>
              <a:fillRect r="-10076"/>
            </a:stretch>
          </a:blipFill>
        </p:spPr>
      </p:sp>
      <p:sp>
        <p:nvSpPr>
          <p:cNvPr id="3" name="Freeform 3"/>
          <p:cNvSpPr/>
          <p:nvPr/>
        </p:nvSpPr>
        <p:spPr>
          <a:xfrm>
            <a:off x="6042822" y="5998782"/>
            <a:ext cx="6479063" cy="4288218"/>
          </a:xfrm>
          <a:custGeom>
            <a:avLst/>
            <a:gdLst/>
            <a:ahLst/>
            <a:cxnLst/>
            <a:rect l="l" t="t" r="r" b="b"/>
            <a:pathLst>
              <a:path w="6479063" h="4288218">
                <a:moveTo>
                  <a:pt x="0" y="0"/>
                </a:moveTo>
                <a:lnTo>
                  <a:pt x="6479063" y="0"/>
                </a:lnTo>
                <a:lnTo>
                  <a:pt x="6479063" y="4288218"/>
                </a:lnTo>
                <a:lnTo>
                  <a:pt x="0" y="4288218"/>
                </a:lnTo>
                <a:lnTo>
                  <a:pt x="0" y="0"/>
                </a:lnTo>
                <a:close/>
              </a:path>
            </a:pathLst>
          </a:custGeom>
          <a:blipFill>
            <a:blip r:embed="rId3"/>
            <a:stretch>
              <a:fillRect t="-15228"/>
            </a:stretch>
          </a:blipFill>
        </p:spPr>
      </p:sp>
      <p:sp>
        <p:nvSpPr>
          <p:cNvPr id="4" name="Freeform 4"/>
          <p:cNvSpPr/>
          <p:nvPr/>
        </p:nvSpPr>
        <p:spPr>
          <a:xfrm>
            <a:off x="12521885" y="5998782"/>
            <a:ext cx="5666826" cy="4288218"/>
          </a:xfrm>
          <a:custGeom>
            <a:avLst/>
            <a:gdLst/>
            <a:ahLst/>
            <a:cxnLst/>
            <a:rect l="l" t="t" r="r" b="b"/>
            <a:pathLst>
              <a:path w="5666826" h="4288218">
                <a:moveTo>
                  <a:pt x="0" y="0"/>
                </a:moveTo>
                <a:lnTo>
                  <a:pt x="5666826" y="0"/>
                </a:lnTo>
                <a:lnTo>
                  <a:pt x="5666826" y="4288218"/>
                </a:lnTo>
                <a:lnTo>
                  <a:pt x="0" y="4288218"/>
                </a:lnTo>
                <a:lnTo>
                  <a:pt x="0" y="0"/>
                </a:lnTo>
                <a:close/>
              </a:path>
            </a:pathLst>
          </a:custGeom>
          <a:blipFill>
            <a:blip r:embed="rId4"/>
            <a:stretch>
              <a:fillRect l="-37323" t="-22119" r="-27144"/>
            </a:stretch>
          </a:blipFill>
        </p:spPr>
      </p:sp>
      <p:sp>
        <p:nvSpPr>
          <p:cNvPr id="5" name="TextBox 5"/>
          <p:cNvSpPr txBox="1"/>
          <p:nvPr/>
        </p:nvSpPr>
        <p:spPr>
          <a:xfrm>
            <a:off x="0" y="428405"/>
            <a:ext cx="5278989" cy="1190134"/>
          </a:xfrm>
          <a:prstGeom prst="rect">
            <a:avLst/>
          </a:prstGeom>
        </p:spPr>
        <p:txBody>
          <a:bodyPr wrap="square" lIns="0" tIns="0" rIns="0" bIns="0" rtlCol="0" anchor="t">
            <a:spAutoFit/>
          </a:bodyPr>
          <a:lstStyle/>
          <a:p>
            <a:pPr algn="ctr">
              <a:lnSpc>
                <a:spcPts val="4790"/>
              </a:lnSpc>
              <a:spcBef>
                <a:spcPct val="0"/>
              </a:spcBef>
            </a:pPr>
            <a:r>
              <a:rPr lang="en-US" sz="3684" b="1" i="1" dirty="0">
                <a:solidFill>
                  <a:srgbClr val="000000"/>
                </a:solidFill>
                <a:latin typeface="Muli Bold Italics"/>
                <a:ea typeface="Muli Bold Italics"/>
                <a:cs typeface="Muli Bold Italics"/>
                <a:sym typeface="Muli Bold Italics"/>
              </a:rPr>
              <a:t>3. </a:t>
            </a:r>
            <a:r>
              <a:rPr lang="en-US" sz="3684" b="1" i="1" dirty="0" err="1">
                <a:solidFill>
                  <a:srgbClr val="000000"/>
                </a:solidFill>
                <a:latin typeface="Muli Bold Italics"/>
                <a:ea typeface="Muli Bold Italics"/>
                <a:cs typeface="Muli Bold Italics"/>
                <a:sym typeface="Muli Bold Italics"/>
              </a:rPr>
              <a:t>Đối</a:t>
            </a:r>
            <a:r>
              <a:rPr lang="en-US" sz="3684" b="1" i="1" dirty="0">
                <a:solidFill>
                  <a:srgbClr val="000000"/>
                </a:solidFill>
                <a:latin typeface="Muli Bold Italics"/>
                <a:ea typeface="Muli Bold Italics"/>
                <a:cs typeface="Muli Bold Italics"/>
                <a:sym typeface="Muli Bold Italics"/>
              </a:rPr>
              <a:t> </a:t>
            </a:r>
            <a:r>
              <a:rPr lang="en-US" sz="3684" b="1" i="1" dirty="0" err="1">
                <a:solidFill>
                  <a:srgbClr val="000000"/>
                </a:solidFill>
                <a:latin typeface="Muli Bold Italics"/>
                <a:ea typeface="Muli Bold Italics"/>
                <a:cs typeface="Muli Bold Italics"/>
                <a:sym typeface="Muli Bold Italics"/>
              </a:rPr>
              <a:t>tượng</a:t>
            </a:r>
            <a:r>
              <a:rPr lang="en-US" sz="3684" b="1" i="1" dirty="0">
                <a:solidFill>
                  <a:srgbClr val="000000"/>
                </a:solidFill>
                <a:latin typeface="Muli Bold Italics"/>
                <a:ea typeface="Muli Bold Italics"/>
                <a:cs typeface="Muli Bold Italics"/>
                <a:sym typeface="Muli Bold Italics"/>
              </a:rPr>
              <a:t> </a:t>
            </a:r>
            <a:r>
              <a:rPr lang="en-US" sz="3684" b="1" i="1" dirty="0" err="1">
                <a:solidFill>
                  <a:srgbClr val="000000"/>
                </a:solidFill>
                <a:latin typeface="Muli Bold Italics"/>
                <a:ea typeface="Muli Bold Italics"/>
                <a:cs typeface="Muli Bold Italics"/>
                <a:sym typeface="Muli Bold Italics"/>
              </a:rPr>
              <a:t>mục</a:t>
            </a:r>
            <a:r>
              <a:rPr lang="en-US" sz="3684" b="1" i="1" dirty="0">
                <a:solidFill>
                  <a:srgbClr val="000000"/>
                </a:solidFill>
                <a:latin typeface="Muli Bold Italics"/>
                <a:ea typeface="Muli Bold Italics"/>
                <a:cs typeface="Muli Bold Italics"/>
                <a:sym typeface="Muli Bold Italics"/>
              </a:rPr>
              <a:t> </a:t>
            </a:r>
            <a:r>
              <a:rPr lang="en-US" sz="3684" b="1" i="1" dirty="0" err="1">
                <a:solidFill>
                  <a:srgbClr val="000000"/>
                </a:solidFill>
                <a:latin typeface="Muli Bold Italics"/>
                <a:ea typeface="Muli Bold Italics"/>
                <a:cs typeface="Muli Bold Italics"/>
                <a:sym typeface="Muli Bold Italics"/>
              </a:rPr>
              <a:t>tiêu</a:t>
            </a:r>
            <a:endParaRPr lang="en-US" sz="3684" b="1" i="1" dirty="0">
              <a:solidFill>
                <a:srgbClr val="000000"/>
              </a:solidFill>
              <a:latin typeface="Muli Bold Italics"/>
              <a:ea typeface="Muli Bold Italics"/>
              <a:cs typeface="Muli Bold Italics"/>
              <a:sym typeface="Muli Bold Italics"/>
            </a:endParaRPr>
          </a:p>
          <a:p>
            <a:pPr algn="ctr">
              <a:lnSpc>
                <a:spcPts val="4790"/>
              </a:lnSpc>
              <a:spcBef>
                <a:spcPct val="0"/>
              </a:spcBef>
            </a:pPr>
            <a:endParaRPr lang="en-US" sz="3684" b="1" i="1" dirty="0">
              <a:solidFill>
                <a:srgbClr val="000000"/>
              </a:solidFill>
              <a:latin typeface="Muli Bold Italics"/>
              <a:ea typeface="Muli Bold Italics"/>
              <a:cs typeface="Muli Bold Italics"/>
              <a:sym typeface="Muli Bold Italics"/>
            </a:endParaRPr>
          </a:p>
        </p:txBody>
      </p:sp>
      <p:sp>
        <p:nvSpPr>
          <p:cNvPr id="6" name="TextBox 6"/>
          <p:cNvSpPr txBox="1"/>
          <p:nvPr/>
        </p:nvSpPr>
        <p:spPr>
          <a:xfrm>
            <a:off x="0" y="1235897"/>
            <a:ext cx="17920849" cy="4374531"/>
          </a:xfrm>
          <a:prstGeom prst="rect">
            <a:avLst/>
          </a:prstGeom>
        </p:spPr>
        <p:txBody>
          <a:bodyPr lIns="0" tIns="0" rIns="0" bIns="0" rtlCol="0" anchor="t">
            <a:spAutoFit/>
          </a:bodyPr>
          <a:lstStyle/>
          <a:p>
            <a:pPr algn="ctr">
              <a:lnSpc>
                <a:spcPts val="4279"/>
              </a:lnSpc>
              <a:spcBef>
                <a:spcPct val="0"/>
              </a:spcBef>
            </a:pPr>
            <a:r>
              <a:rPr lang="en-US" sz="2800" dirty="0">
                <a:solidFill>
                  <a:srgbClr val="000000"/>
                </a:solidFill>
                <a:latin typeface="Muli"/>
                <a:ea typeface="Muli"/>
                <a:cs typeface="Muli"/>
                <a:sym typeface="Muli"/>
              </a:rPr>
              <a:t>Thị </a:t>
            </a:r>
            <a:r>
              <a:rPr lang="en-US" sz="2800" dirty="0" err="1">
                <a:solidFill>
                  <a:srgbClr val="000000"/>
                </a:solidFill>
                <a:latin typeface="Muli"/>
                <a:ea typeface="Muli"/>
                <a:cs typeface="Muli"/>
                <a:sym typeface="Muli"/>
              </a:rPr>
              <a:t>trường</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lịch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bao </a:t>
            </a:r>
            <a:r>
              <a:rPr lang="en-US" sz="2800" dirty="0" err="1">
                <a:solidFill>
                  <a:srgbClr val="000000"/>
                </a:solidFill>
                <a:latin typeface="Muli"/>
                <a:ea typeface="Muli"/>
                <a:cs typeface="Muli"/>
                <a:sym typeface="Muli"/>
              </a:rPr>
              <a:t>gồm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cả</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trong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nước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và</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với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tỷ</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lệ</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tăng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trưởng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ấn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tượng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Thống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kê</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của</a:t>
            </a:r>
            <a:r>
              <a:rPr lang="en-US" sz="2800" dirty="0">
                <a:solidFill>
                  <a:srgbClr val="000000"/>
                </a:solidFill>
                <a:latin typeface="Muli"/>
                <a:ea typeface="Muli"/>
                <a:cs typeface="Muli"/>
                <a:sym typeface="Muli"/>
              </a:rPr>
              <a:t> Ban </a:t>
            </a:r>
            <a:r>
              <a:rPr lang="en-US" sz="2800" dirty="0" err="1">
                <a:solidFill>
                  <a:srgbClr val="000000"/>
                </a:solidFill>
                <a:latin typeface="Muli"/>
                <a:ea typeface="Muli"/>
                <a:cs typeface="Muli"/>
                <a:sym typeface="Muli"/>
              </a:rPr>
              <a:t>quản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lý</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Vịnh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a:t>
            </a:r>
            <a:r>
              <a:rPr lang="en-US" sz="2800" dirty="0" err="1">
                <a:solidFill>
                  <a:srgbClr val="000000"/>
                </a:solidFill>
                <a:latin typeface="Muli"/>
                <a:ea typeface="Muli"/>
                <a:cs typeface="Muli"/>
                <a:sym typeface="Muli"/>
              </a:rPr>
              <a:t>cho</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thấy</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trong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quý</a:t>
            </a:r>
            <a:r>
              <a:rPr lang="en-US" sz="2800" dirty="0">
                <a:solidFill>
                  <a:srgbClr val="000000"/>
                </a:solidFill>
                <a:latin typeface="Muli"/>
                <a:ea typeface="Muli"/>
                <a:cs typeface="Muli"/>
                <a:sym typeface="Muli"/>
              </a:rPr>
              <a:t> I/2024,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a:t>
            </a:r>
            <a:r>
              <a:rPr lang="en-US" sz="2800" dirty="0" err="1">
                <a:solidFill>
                  <a:srgbClr val="000000"/>
                </a:solidFill>
                <a:latin typeface="Muli"/>
                <a:ea typeface="Muli"/>
                <a:cs typeface="Muli"/>
                <a:sym typeface="Muli"/>
              </a:rPr>
              <a:t>đón</a:t>
            </a:r>
            <a:r>
              <a:rPr lang="en-US" sz="2800" dirty="0">
                <a:solidFill>
                  <a:srgbClr val="000000"/>
                </a:solidFill>
                <a:latin typeface="Muli"/>
                <a:ea typeface="Muli"/>
                <a:cs typeface="Muli"/>
                <a:sym typeface="Muli"/>
              </a:rPr>
              <a:t> 611.139 </a:t>
            </a:r>
            <a:r>
              <a:rPr lang="en-US" sz="2800" dirty="0" err="1">
                <a:solidFill>
                  <a:srgbClr val="000000"/>
                </a:solidFill>
                <a:latin typeface="Muli"/>
                <a:ea typeface="Muli"/>
                <a:cs typeface="Muli"/>
                <a:sym typeface="Muli"/>
              </a:rPr>
              <a:t>lượt</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trong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đó</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có</a:t>
            </a:r>
            <a:r>
              <a:rPr lang="en-US" sz="2800" dirty="0">
                <a:solidFill>
                  <a:srgbClr val="000000"/>
                </a:solidFill>
                <a:latin typeface="Muli"/>
                <a:ea typeface="Muli"/>
                <a:cs typeface="Muli"/>
                <a:sym typeface="Muli"/>
              </a:rPr>
              <a:t> 529.507 </a:t>
            </a:r>
            <a:r>
              <a:rPr lang="en-US" sz="2800" dirty="0" err="1">
                <a:solidFill>
                  <a:srgbClr val="000000"/>
                </a:solidFill>
                <a:latin typeface="Muli"/>
                <a:ea typeface="Muli"/>
                <a:cs typeface="Muli"/>
                <a:sym typeface="Muli"/>
              </a:rPr>
              <a:t>lượt</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 </a:t>
            </a:r>
            <a:r>
              <a:rPr lang="en-US" sz="2800" dirty="0" err="1">
                <a:solidFill>
                  <a:srgbClr val="000000"/>
                </a:solidFill>
                <a:latin typeface="Muli"/>
                <a:ea typeface="Muli"/>
                <a:cs typeface="Muli"/>
                <a:sym typeface="Muli"/>
              </a:rPr>
              <a:t>gấp</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hơn</a:t>
            </a:r>
            <a:r>
              <a:rPr lang="en-US" sz="2800" dirty="0">
                <a:solidFill>
                  <a:srgbClr val="000000"/>
                </a:solidFill>
                <a:latin typeface="Muli"/>
                <a:ea typeface="Muli"/>
                <a:cs typeface="Muli"/>
                <a:sym typeface="Muli"/>
              </a:rPr>
              <a:t> 6,4 </a:t>
            </a:r>
            <a:r>
              <a:rPr lang="en-US" sz="2800" dirty="0" err="1">
                <a:solidFill>
                  <a:srgbClr val="000000"/>
                </a:solidFill>
                <a:latin typeface="Muli"/>
                <a:ea typeface="Muli"/>
                <a:cs typeface="Muli"/>
                <a:sym typeface="Muli"/>
              </a:rPr>
              <a:t>lần</a:t>
            </a:r>
            <a:r>
              <a:rPr lang="en-US" sz="2800" dirty="0">
                <a:solidFill>
                  <a:srgbClr val="000000"/>
                </a:solidFill>
                <a:latin typeface="Muli"/>
                <a:ea typeface="Muli"/>
                <a:cs typeface="Muli"/>
                <a:sym typeface="Muli"/>
              </a:rPr>
              <a:t> so </a:t>
            </a:r>
            <a:r>
              <a:rPr lang="en-US" sz="2800" dirty="0" err="1">
                <a:solidFill>
                  <a:srgbClr val="000000"/>
                </a:solidFill>
                <a:latin typeface="Muli"/>
                <a:ea typeface="Muli"/>
                <a:cs typeface="Muli"/>
                <a:sym typeface="Muli"/>
              </a:rPr>
              <a:t>với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nội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địa</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Điều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này</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cho</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thấy</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lịch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chiếm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ưu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áp</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đảo</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hơn</a:t>
            </a:r>
            <a:r>
              <a:rPr lang="en-US" sz="2800" dirty="0">
                <a:solidFill>
                  <a:srgbClr val="000000"/>
                </a:solidFill>
                <a:latin typeface="Muli"/>
                <a:ea typeface="Muli"/>
                <a:cs typeface="Muli"/>
                <a:sym typeface="Muli"/>
              </a:rPr>
              <a:t> 86%) so </a:t>
            </a:r>
            <a:r>
              <a:rPr lang="en-US" sz="2800" dirty="0" err="1">
                <a:solidFill>
                  <a:srgbClr val="000000"/>
                </a:solidFill>
                <a:latin typeface="Muli"/>
                <a:ea typeface="Muli"/>
                <a:cs typeface="Muli"/>
                <a:sym typeface="Muli"/>
              </a:rPr>
              <a:t>với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nội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địa</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tại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điểm</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đến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này</a:t>
            </a:r>
            <a:r>
              <a:rPr lang="en-US" sz="2800" dirty="0">
                <a:solidFill>
                  <a:srgbClr val="000000"/>
                </a:solidFill>
                <a:latin typeface="Muli"/>
                <a:ea typeface="Muli"/>
                <a:cs typeface="Muli"/>
                <a:sym typeface="Muli"/>
              </a:rPr>
              <a:t>. Trong </a:t>
            </a:r>
            <a:r>
              <a:rPr lang="en-US" sz="2800" dirty="0" err="1">
                <a:solidFill>
                  <a:srgbClr val="000000"/>
                </a:solidFill>
                <a:latin typeface="Muli"/>
                <a:ea typeface="Muli"/>
                <a:cs typeface="Muli"/>
                <a:sym typeface="Muli"/>
              </a:rPr>
              <a:t>số</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có</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rất</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nhiều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người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đến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từ</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thị</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trường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châu</a:t>
            </a:r>
            <a:r>
              <a:rPr lang="en-US" sz="2800" dirty="0">
                <a:solidFill>
                  <a:srgbClr val="000000"/>
                </a:solidFill>
                <a:latin typeface="Muli"/>
                <a:ea typeface="Muli"/>
                <a:cs typeface="Muli"/>
                <a:sym typeface="Muli"/>
              </a:rPr>
              <a:t> Á </a:t>
            </a:r>
            <a:r>
              <a:rPr lang="en-US" sz="2800" dirty="0" err="1">
                <a:solidFill>
                  <a:srgbClr val="000000"/>
                </a:solidFill>
                <a:latin typeface="Muli"/>
                <a:ea typeface="Muli"/>
                <a:cs typeface="Muli"/>
                <a:sym typeface="Muli"/>
              </a:rPr>
              <a:t>gần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kề</a:t>
            </a:r>
            <a:r>
              <a:rPr lang="en-US" sz="2800" dirty="0">
                <a:solidFill>
                  <a:srgbClr val="000000"/>
                </a:solidFill>
                <a:latin typeface="Muli"/>
                <a:ea typeface="Muli"/>
                <a:cs typeface="Muli"/>
                <a:sym typeface="Muli"/>
              </a:rPr>
              <a:t>: Trung Quốc, </a:t>
            </a:r>
            <a:r>
              <a:rPr lang="en-US" sz="2800" dirty="0" err="1">
                <a:solidFill>
                  <a:srgbClr val="000000"/>
                </a:solidFill>
                <a:latin typeface="Muli"/>
                <a:ea typeface="Muli"/>
                <a:cs typeface="Muli"/>
                <a:sym typeface="Muli"/>
              </a:rPr>
              <a:t>Hàn</a:t>
            </a:r>
            <a:r>
              <a:rPr lang="en-US" sz="2800" dirty="0">
                <a:solidFill>
                  <a:srgbClr val="000000"/>
                </a:solidFill>
                <a:latin typeface="Muli"/>
                <a:ea typeface="Muli"/>
                <a:cs typeface="Muli"/>
                <a:sym typeface="Muli"/>
              </a:rPr>
              <a:t> Quốc, Nhật </a:t>
            </a:r>
            <a:r>
              <a:rPr lang="en-US" sz="2800" dirty="0" err="1">
                <a:solidFill>
                  <a:srgbClr val="000000"/>
                </a:solidFill>
                <a:latin typeface="Muli"/>
                <a:ea typeface="Muli"/>
                <a:cs typeface="Muli"/>
                <a:sym typeface="Muli"/>
              </a:rPr>
              <a:t>Bản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Đài</a:t>
            </a:r>
            <a:r>
              <a:rPr lang="en-US" sz="2800" dirty="0">
                <a:solidFill>
                  <a:srgbClr val="000000"/>
                </a:solidFill>
                <a:latin typeface="Muli"/>
                <a:ea typeface="Muli"/>
                <a:cs typeface="Muli"/>
                <a:sym typeface="Muli"/>
              </a:rPr>
              <a:t> Loan… do </a:t>
            </a:r>
            <a:r>
              <a:rPr lang="en-US" sz="2800" dirty="0" err="1">
                <a:solidFill>
                  <a:srgbClr val="000000"/>
                </a:solidFill>
                <a:latin typeface="Muli"/>
                <a:ea typeface="Muli"/>
                <a:cs typeface="Muli"/>
                <a:sym typeface="Muli"/>
              </a:rPr>
              <a:t>vị</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trí</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a:t>
            </a:r>
            <a:r>
              <a:rPr lang="en-US" sz="2800" dirty="0" err="1">
                <a:solidFill>
                  <a:srgbClr val="000000"/>
                </a:solidFill>
                <a:latin typeface="Muli"/>
                <a:ea typeface="Muli"/>
                <a:cs typeface="Muli"/>
                <a:sym typeface="Muli"/>
              </a:rPr>
              <a:t>thuận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lợi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gần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tuyến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đường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biển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Ngoài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ra</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có</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cả</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phương</a:t>
            </a:r>
            <a:r>
              <a:rPr lang="en-US" sz="2800" dirty="0">
                <a:solidFill>
                  <a:srgbClr val="000000"/>
                </a:solidFill>
                <a:latin typeface="Muli"/>
                <a:ea typeface="Muli"/>
                <a:cs typeface="Muli"/>
                <a:sym typeface="Muli"/>
              </a:rPr>
              <a:t> Tây (</a:t>
            </a:r>
            <a:r>
              <a:rPr lang="en-US" sz="2800" dirty="0" err="1">
                <a:solidFill>
                  <a:srgbClr val="000000"/>
                </a:solidFill>
                <a:latin typeface="Muli"/>
                <a:ea typeface="Muli"/>
                <a:cs typeface="Muli"/>
                <a:sym typeface="Muli"/>
              </a:rPr>
              <a:t>từ</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châu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Âu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Mỹ</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như</a:t>
            </a:r>
            <a:r>
              <a:rPr lang="en-US" sz="2800" dirty="0">
                <a:solidFill>
                  <a:srgbClr val="000000"/>
                </a:solidFill>
                <a:latin typeface="Muli"/>
                <a:ea typeface="Muli"/>
                <a:cs typeface="Muli"/>
                <a:sym typeface="Muli"/>
              </a:rPr>
              <a:t> Việt Nam </a:t>
            </a:r>
            <a:r>
              <a:rPr lang="en-US" sz="2800" dirty="0" err="1">
                <a:solidFill>
                  <a:srgbClr val="000000"/>
                </a:solidFill>
                <a:latin typeface="Muli"/>
                <a:ea typeface="Muli"/>
                <a:cs typeface="Muli"/>
                <a:sym typeface="Muli"/>
              </a:rPr>
              <a:t>báo</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cáo</a:t>
            </a:r>
            <a:r>
              <a:rPr lang="en-US" sz="2800" dirty="0">
                <a:solidFill>
                  <a:srgbClr val="000000"/>
                </a:solidFill>
                <a:latin typeface="Muli"/>
                <a:ea typeface="Muli"/>
                <a:cs typeface="Muli"/>
                <a:sym typeface="Muli"/>
              </a:rPr>
              <a:t>: du </a:t>
            </a:r>
            <a:r>
              <a:rPr lang="en-US" sz="2800" dirty="0" err="1">
                <a:solidFill>
                  <a:srgbClr val="000000"/>
                </a:solidFill>
                <a:latin typeface="Muli"/>
                <a:ea typeface="Muli"/>
                <a:cs typeface="Muli"/>
                <a:sym typeface="Muli"/>
              </a:rPr>
              <a:t>khách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quốc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tế</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đến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từ</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nước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Hàn</a:t>
            </a:r>
            <a:r>
              <a:rPr lang="en-US" sz="2800" dirty="0">
                <a:solidFill>
                  <a:srgbClr val="000000"/>
                </a:solidFill>
                <a:latin typeface="Muli"/>
                <a:ea typeface="Muli"/>
                <a:cs typeface="Muli"/>
                <a:sym typeface="Muli"/>
              </a:rPr>
              <a:t> Quốc, </a:t>
            </a:r>
            <a:r>
              <a:rPr lang="en-US" sz="2800" dirty="0" err="1">
                <a:solidFill>
                  <a:srgbClr val="000000"/>
                </a:solidFill>
                <a:latin typeface="Muli"/>
                <a:ea typeface="Muli"/>
                <a:cs typeface="Muli"/>
                <a:sym typeface="Muli"/>
              </a:rPr>
              <a:t>Ấn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Độ</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châu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Âu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Mỹ</a:t>
            </a:r>
            <a:r>
              <a:rPr lang="en-US" sz="2800" dirty="0">
                <a:solidFill>
                  <a:srgbClr val="000000"/>
                </a:solidFill>
                <a:latin typeface="Muli"/>
                <a:ea typeface="Muli"/>
                <a:cs typeface="Muli"/>
                <a:sym typeface="Muli"/>
              </a:rPr>
              <a:t>, v.v.</a:t>
            </a:r>
          </a:p>
          <a:p>
            <a:pPr algn="ctr">
              <a:lnSpc>
                <a:spcPts val="4279"/>
              </a:lnSpc>
              <a:spcBef>
                <a:spcPct val="0"/>
              </a:spcBef>
            </a:pPr>
            <a:endParaRPr lang="en-US" sz="3292" dirty="0">
              <a:solidFill>
                <a:srgbClr val="000000"/>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9300" y="0"/>
            <a:ext cx="1422950" cy="1420363"/>
          </a:xfrm>
          <a:custGeom>
            <a:avLst/>
            <a:gdLst/>
            <a:ahLst/>
            <a:cxnLst/>
            <a:rect l="l" t="t" r="r" b="b"/>
            <a:pathLst>
              <a:path w="1422950" h="1420363">
                <a:moveTo>
                  <a:pt x="0" y="0"/>
                </a:moveTo>
                <a:lnTo>
                  <a:pt x="1422950" y="0"/>
                </a:lnTo>
                <a:lnTo>
                  <a:pt x="1422950" y="1420363"/>
                </a:lnTo>
                <a:lnTo>
                  <a:pt x="0" y="1420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189432"/>
            <a:ext cx="12956901" cy="7052134"/>
          </a:xfrm>
          <a:prstGeom prst="rect">
            <a:avLst/>
          </a:prstGeom>
        </p:spPr>
        <p:txBody>
          <a:bodyPr lIns="0" tIns="0" rIns="0" bIns="0" rtlCol="0" anchor="t">
            <a:spAutoFit/>
          </a:bodyPr>
          <a:lstStyle/>
          <a:p>
            <a:pPr algn="ctr">
              <a:lnSpc>
                <a:spcPts val="3490"/>
              </a:lnSpc>
            </a:pPr>
            <a:r>
              <a:rPr lang="en-US" sz="2493" i="1">
                <a:solidFill>
                  <a:srgbClr val="000000"/>
                </a:solidFill>
                <a:latin typeface="Muli Italics"/>
                <a:ea typeface="Muli Italics"/>
                <a:cs typeface="Muli Italics"/>
                <a:sym typeface="Muli Italics"/>
              </a:rPr>
              <a:t>Dựa trên phân tích trên, đối tượng mục tiêu của website quảng bá du lịch Hạ Long gồm</a:t>
            </a:r>
            <a:r>
              <a:rPr lang="en-US" sz="2493">
                <a:solidFill>
                  <a:srgbClr val="000000"/>
                </a:solidFill>
                <a:latin typeface="Muli"/>
                <a:ea typeface="Muli"/>
                <a:cs typeface="Muli"/>
                <a:sym typeface="Muli"/>
              </a:rPr>
              <a:t>:</a:t>
            </a:r>
          </a:p>
          <a:p>
            <a:pPr algn="ctr">
              <a:lnSpc>
                <a:spcPts val="3490"/>
              </a:lnSpc>
              <a:spcBef>
                <a:spcPct val="0"/>
              </a:spcBef>
            </a:pPr>
            <a:r>
              <a:rPr lang="en-US" sz="2493">
                <a:solidFill>
                  <a:srgbClr val="000000"/>
                </a:solidFill>
                <a:latin typeface="Muli"/>
                <a:ea typeface="Muli"/>
                <a:cs typeface="Muli"/>
                <a:sym typeface="Muli"/>
              </a:rPr>
              <a:t>· Du khách quốc tế: Những người đặt tour quốc tế (qua đại lý, du lịch biển), đặc biệt từ châu Á và phương Tây. Họ thường tìm kiếm thông tin qua Internet, thích giao diện trang web song ngữ (Tiếng Anh – Việt), và cần các tài nguyên như ảnh chất lượng cao, bản đồ vệ tinh, lịch trình tham quan minh bạch.</a:t>
            </a:r>
          </a:p>
          <a:p>
            <a:pPr algn="ctr">
              <a:lnSpc>
                <a:spcPts val="3490"/>
              </a:lnSpc>
              <a:spcBef>
                <a:spcPct val="0"/>
              </a:spcBef>
            </a:pPr>
            <a:r>
              <a:rPr lang="en-US" sz="2493">
                <a:solidFill>
                  <a:srgbClr val="000000"/>
                </a:solidFill>
                <a:latin typeface="Muli"/>
                <a:ea typeface="Muli"/>
                <a:cs typeface="Muli"/>
                <a:sym typeface="Muli"/>
              </a:rPr>
              <a:t>· Du khách trong nước: Khách du lịch Việt Nam ở các thành phố lớn (Hà Nội, TP. HCM) hoặc từ các tỉnh lân cận. Họ chú trọng đến giá cả, chương trình tour gia đình và thông tin thuận lợi (ví dụ: đặt vé tàu, khách sạn). Website cần thân thiện với ngôn ngữ tiếng Việt và hiển thị tốt trên thiết bị di động.</a:t>
            </a:r>
          </a:p>
          <a:p>
            <a:pPr algn="ctr">
              <a:lnSpc>
                <a:spcPts val="3490"/>
              </a:lnSpc>
              <a:spcBef>
                <a:spcPct val="0"/>
              </a:spcBef>
            </a:pPr>
            <a:r>
              <a:rPr lang="en-US" sz="2493">
                <a:solidFill>
                  <a:srgbClr val="000000"/>
                </a:solidFill>
                <a:latin typeface="Muli"/>
                <a:ea typeface="Muli"/>
                <a:cs typeface="Muli"/>
                <a:sym typeface="Muli"/>
              </a:rPr>
              <a:t>· Đơn vị lữ hành, công ty du lịch: Họ sử dụng website để tham khảo điểm đến, lấy hình ảnh, thông tin phục vụ cho việc thiết kế tour hoặc tiếp thị. Tính năng tải bảng giá, sách hướng dẫn, bản đồ… có thể hữu ích cho nhóm này.</a:t>
            </a:r>
          </a:p>
          <a:p>
            <a:pPr algn="ctr">
              <a:lnSpc>
                <a:spcPts val="3490"/>
              </a:lnSpc>
              <a:spcBef>
                <a:spcPct val="0"/>
              </a:spcBef>
            </a:pPr>
            <a:r>
              <a:rPr lang="en-US" sz="2493">
                <a:solidFill>
                  <a:srgbClr val="000000"/>
                </a:solidFill>
                <a:latin typeface="Muli"/>
                <a:ea typeface="Muli"/>
                <a:cs typeface="Muli"/>
                <a:sym typeface="Muli"/>
              </a:rPr>
              <a:t>· Đối tượng phụ trợ: Nhóm học sinh, sinh viên, nhà nghiên cứu tìm hiểu về văn hóa và di sản Hạ Long. Website cần cung cấp đủ thông tin lịch sử, văn hoá, sinh thái để đáp ứng nhu cầu tìm hiểu chuyên sâu.</a:t>
            </a:r>
          </a:p>
          <a:p>
            <a:pPr algn="ctr">
              <a:lnSpc>
                <a:spcPts val="3490"/>
              </a:lnSpc>
              <a:spcBef>
                <a:spcPct val="0"/>
              </a:spcBef>
            </a:pPr>
            <a:endParaRPr lang="en-US" sz="2493">
              <a:solidFill>
                <a:srgbClr val="000000"/>
              </a:solidFill>
              <a:latin typeface="Muli"/>
              <a:ea typeface="Muli"/>
              <a:cs typeface="Muli"/>
              <a:sym typeface="Muli"/>
            </a:endParaRPr>
          </a:p>
        </p:txBody>
      </p:sp>
      <p:sp>
        <p:nvSpPr>
          <p:cNvPr id="4" name="Freeform 4"/>
          <p:cNvSpPr/>
          <p:nvPr/>
        </p:nvSpPr>
        <p:spPr>
          <a:xfrm>
            <a:off x="12956901" y="6032929"/>
            <a:ext cx="5331099" cy="4254071"/>
          </a:xfrm>
          <a:custGeom>
            <a:avLst/>
            <a:gdLst/>
            <a:ahLst/>
            <a:cxnLst/>
            <a:rect l="l" t="t" r="r" b="b"/>
            <a:pathLst>
              <a:path w="5331099" h="4254071">
                <a:moveTo>
                  <a:pt x="0" y="0"/>
                </a:moveTo>
                <a:lnTo>
                  <a:pt x="5331099" y="0"/>
                </a:lnTo>
                <a:lnTo>
                  <a:pt x="5331099" y="4254071"/>
                </a:lnTo>
                <a:lnTo>
                  <a:pt x="0" y="4254071"/>
                </a:lnTo>
                <a:lnTo>
                  <a:pt x="0" y="0"/>
                </a:lnTo>
                <a:close/>
              </a:path>
            </a:pathLst>
          </a:custGeom>
          <a:blipFill>
            <a:blip r:embed="rId4"/>
            <a:stretch>
              <a:fillRect r="-20349"/>
            </a:stretch>
          </a:blipFill>
        </p:spPr>
      </p:sp>
      <p:sp>
        <p:nvSpPr>
          <p:cNvPr id="5" name="Freeform 5"/>
          <p:cNvSpPr/>
          <p:nvPr/>
        </p:nvSpPr>
        <p:spPr>
          <a:xfrm>
            <a:off x="12956901" y="2468002"/>
            <a:ext cx="5331099" cy="3812753"/>
          </a:xfrm>
          <a:custGeom>
            <a:avLst/>
            <a:gdLst/>
            <a:ahLst/>
            <a:cxnLst/>
            <a:rect l="l" t="t" r="r" b="b"/>
            <a:pathLst>
              <a:path w="5331099" h="3812753">
                <a:moveTo>
                  <a:pt x="0" y="0"/>
                </a:moveTo>
                <a:lnTo>
                  <a:pt x="5331099" y="0"/>
                </a:lnTo>
                <a:lnTo>
                  <a:pt x="5331099" y="3812753"/>
                </a:lnTo>
                <a:lnTo>
                  <a:pt x="0" y="3812753"/>
                </a:lnTo>
                <a:lnTo>
                  <a:pt x="0" y="0"/>
                </a:lnTo>
                <a:close/>
              </a:path>
            </a:pathLst>
          </a:custGeom>
          <a:blipFill>
            <a:blip r:embed="rId5"/>
            <a:stretch>
              <a:fillRect l="-7474"/>
            </a:stretch>
          </a:blipFill>
        </p:spPr>
      </p:sp>
      <p:sp>
        <p:nvSpPr>
          <p:cNvPr id="6" name="Freeform 6"/>
          <p:cNvSpPr/>
          <p:nvPr/>
        </p:nvSpPr>
        <p:spPr>
          <a:xfrm>
            <a:off x="0" y="7049877"/>
            <a:ext cx="5194460" cy="3565201"/>
          </a:xfrm>
          <a:custGeom>
            <a:avLst/>
            <a:gdLst/>
            <a:ahLst/>
            <a:cxnLst/>
            <a:rect l="l" t="t" r="r" b="b"/>
            <a:pathLst>
              <a:path w="5194460" h="3565201">
                <a:moveTo>
                  <a:pt x="0" y="0"/>
                </a:moveTo>
                <a:lnTo>
                  <a:pt x="5194460" y="0"/>
                </a:lnTo>
                <a:lnTo>
                  <a:pt x="5194460" y="3565201"/>
                </a:lnTo>
                <a:lnTo>
                  <a:pt x="0" y="3565201"/>
                </a:lnTo>
                <a:lnTo>
                  <a:pt x="0" y="0"/>
                </a:lnTo>
                <a:close/>
              </a:path>
            </a:pathLst>
          </a:custGeom>
          <a:blipFill>
            <a:blip r:embed="rId6"/>
            <a:stretch>
              <a:fillRect/>
            </a:stretch>
          </a:blipFill>
        </p:spPr>
      </p:sp>
      <p:sp>
        <p:nvSpPr>
          <p:cNvPr id="7" name="Freeform 7"/>
          <p:cNvSpPr/>
          <p:nvPr/>
        </p:nvSpPr>
        <p:spPr>
          <a:xfrm>
            <a:off x="5877543" y="7049877"/>
            <a:ext cx="6396274" cy="3565201"/>
          </a:xfrm>
          <a:custGeom>
            <a:avLst/>
            <a:gdLst/>
            <a:ahLst/>
            <a:cxnLst/>
            <a:rect l="l" t="t" r="r" b="b"/>
            <a:pathLst>
              <a:path w="6396274" h="3565201">
                <a:moveTo>
                  <a:pt x="0" y="0"/>
                </a:moveTo>
                <a:lnTo>
                  <a:pt x="6396275" y="0"/>
                </a:lnTo>
                <a:lnTo>
                  <a:pt x="6396275" y="3565201"/>
                </a:lnTo>
                <a:lnTo>
                  <a:pt x="0" y="3565201"/>
                </a:lnTo>
                <a:lnTo>
                  <a:pt x="0" y="0"/>
                </a:lnTo>
                <a:close/>
              </a:path>
            </a:pathLst>
          </a:custGeom>
          <a:blipFill>
            <a:blip r:embed="rId7"/>
            <a:stretch>
              <a:fillRect t="-38422" r="-3006"/>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1762" y="5773766"/>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58041" y="5229687"/>
            <a:ext cx="11301259" cy="5057313"/>
          </a:xfrm>
          <a:custGeom>
            <a:avLst/>
            <a:gdLst/>
            <a:ahLst/>
            <a:cxnLst/>
            <a:rect l="l" t="t" r="r" b="b"/>
            <a:pathLst>
              <a:path w="11301259" h="5057313">
                <a:moveTo>
                  <a:pt x="0" y="0"/>
                </a:moveTo>
                <a:lnTo>
                  <a:pt x="11301259" y="0"/>
                </a:lnTo>
                <a:lnTo>
                  <a:pt x="11301259" y="5057313"/>
                </a:lnTo>
                <a:lnTo>
                  <a:pt x="0" y="5057313"/>
                </a:lnTo>
                <a:lnTo>
                  <a:pt x="0" y="0"/>
                </a:lnTo>
                <a:close/>
              </a:path>
            </a:pathLst>
          </a:custGeom>
          <a:blipFill>
            <a:blip r:embed="rId4"/>
            <a:stretch>
              <a:fillRect/>
            </a:stretch>
          </a:blipFill>
        </p:spPr>
      </p:sp>
      <p:sp>
        <p:nvSpPr>
          <p:cNvPr id="4" name="TextBox 4"/>
          <p:cNvSpPr txBox="1"/>
          <p:nvPr/>
        </p:nvSpPr>
        <p:spPr>
          <a:xfrm>
            <a:off x="709692" y="306859"/>
            <a:ext cx="9479260" cy="5376344"/>
          </a:xfrm>
          <a:prstGeom prst="rect">
            <a:avLst/>
          </a:prstGeom>
        </p:spPr>
        <p:txBody>
          <a:bodyPr lIns="0" tIns="0" rIns="0" bIns="0" rtlCol="0" anchor="t">
            <a:spAutoFit/>
          </a:bodyPr>
          <a:lstStyle/>
          <a:p>
            <a:pPr>
              <a:lnSpc>
                <a:spcPts val="4680"/>
              </a:lnSpc>
            </a:pPr>
            <a:r>
              <a:rPr lang="en-US" sz="3342" b="1" dirty="0">
                <a:solidFill>
                  <a:srgbClr val="000000"/>
                </a:solidFill>
                <a:latin typeface="Muli"/>
                <a:ea typeface="Muli"/>
                <a:cs typeface="Muli"/>
                <a:sym typeface="Muli"/>
              </a:rPr>
              <a:t>4. </a:t>
            </a:r>
            <a:r>
              <a:rPr lang="en-US" sz="3342" b="1" i="1" dirty="0" err="1">
                <a:solidFill>
                  <a:srgbClr val="000000"/>
                </a:solidFill>
                <a:latin typeface="Muli Italics"/>
                <a:ea typeface="Muli Italics"/>
                <a:cs typeface="Muli Italics"/>
                <a:sym typeface="Muli Italics"/>
              </a:rPr>
              <a:t>Phân</a:t>
            </a:r>
            <a:r>
              <a:rPr lang="en-US" sz="3342" b="1" i="1" dirty="0">
                <a:solidFill>
                  <a:srgbClr val="000000"/>
                </a:solidFill>
                <a:latin typeface="Muli Italics"/>
                <a:ea typeface="Muli Italics"/>
                <a:cs typeface="Muli Italics"/>
                <a:sym typeface="Muli Italics"/>
              </a:rPr>
              <a:t> </a:t>
            </a:r>
            <a:r>
              <a:rPr lang="en-US" sz="3342" b="1" i="1" dirty="0" err="1">
                <a:solidFill>
                  <a:srgbClr val="000000"/>
                </a:solidFill>
                <a:latin typeface="Muli Italics"/>
                <a:ea typeface="Muli Italics"/>
                <a:cs typeface="Muli Italics"/>
                <a:sym typeface="Muli Italics"/>
              </a:rPr>
              <a:t>tích</a:t>
            </a:r>
            <a:r>
              <a:rPr lang="en-US" sz="3342" b="1" i="1" dirty="0">
                <a:solidFill>
                  <a:srgbClr val="000000"/>
                </a:solidFill>
                <a:latin typeface="Muli Italics"/>
                <a:ea typeface="Muli Italics"/>
                <a:cs typeface="Muli Italics"/>
                <a:sym typeface="Muli Italics"/>
              </a:rPr>
              <a:t> </a:t>
            </a:r>
            <a:r>
              <a:rPr lang="en-US" sz="3342" b="1" i="1" dirty="0" err="1">
                <a:solidFill>
                  <a:srgbClr val="000000"/>
                </a:solidFill>
                <a:latin typeface="Muli Italics"/>
                <a:ea typeface="Muli Italics"/>
                <a:cs typeface="Muli Italics"/>
                <a:sym typeface="Muli Italics"/>
              </a:rPr>
              <a:t>yêu</a:t>
            </a:r>
            <a:r>
              <a:rPr lang="en-US" sz="3342" b="1" i="1" dirty="0">
                <a:solidFill>
                  <a:srgbClr val="000000"/>
                </a:solidFill>
                <a:latin typeface="Muli Italics"/>
                <a:ea typeface="Muli Italics"/>
                <a:cs typeface="Muli Italics"/>
                <a:sym typeface="Muli Italics"/>
              </a:rPr>
              <a:t> </a:t>
            </a:r>
            <a:r>
              <a:rPr lang="en-US" sz="3342" b="1" i="1" dirty="0" err="1">
                <a:solidFill>
                  <a:srgbClr val="000000"/>
                </a:solidFill>
                <a:latin typeface="Muli Italics"/>
                <a:ea typeface="Muli Italics"/>
                <a:cs typeface="Muli Italics"/>
                <a:sym typeface="Muli Italics"/>
              </a:rPr>
              <a:t>cầu</a:t>
            </a:r>
            <a:r>
              <a:rPr lang="en-US" sz="3342" b="1" i="1" dirty="0">
                <a:solidFill>
                  <a:srgbClr val="000000"/>
                </a:solidFill>
                <a:latin typeface="Muli Italics"/>
                <a:ea typeface="Muli Italics"/>
                <a:cs typeface="Muli Italics"/>
                <a:sym typeface="Muli Italics"/>
              </a:rPr>
              <a:t> </a:t>
            </a:r>
            <a:r>
              <a:rPr lang="en-US" sz="3342" b="1" i="1" dirty="0" err="1">
                <a:solidFill>
                  <a:srgbClr val="000000"/>
                </a:solidFill>
                <a:latin typeface="Muli Italics"/>
                <a:ea typeface="Muli Italics"/>
                <a:cs typeface="Muli Italics"/>
                <a:sym typeface="Muli Italics"/>
              </a:rPr>
              <a:t>hệ</a:t>
            </a:r>
            <a:r>
              <a:rPr lang="en-US" sz="3342" b="1" i="1" dirty="0">
                <a:solidFill>
                  <a:srgbClr val="000000"/>
                </a:solidFill>
                <a:latin typeface="Muli Italics"/>
                <a:ea typeface="Muli Italics"/>
                <a:cs typeface="Muli Italics"/>
                <a:sym typeface="Muli Italics"/>
              </a:rPr>
              <a:t> </a:t>
            </a:r>
            <a:r>
              <a:rPr lang="en-US" sz="3342" b="1" i="1" dirty="0" err="1">
                <a:solidFill>
                  <a:srgbClr val="000000"/>
                </a:solidFill>
                <a:latin typeface="Muli Italics"/>
                <a:ea typeface="Muli Italics"/>
                <a:cs typeface="Muli Italics"/>
                <a:sym typeface="Muli Italics"/>
              </a:rPr>
              <a:t>thống</a:t>
            </a:r>
            <a:endParaRPr lang="en-US" sz="3342" b="1" i="1" dirty="0">
              <a:solidFill>
                <a:srgbClr val="000000"/>
              </a:solidFill>
              <a:latin typeface="Muli Italics"/>
              <a:ea typeface="Muli Italics"/>
              <a:cs typeface="Muli Italics"/>
              <a:sym typeface="Muli Italics"/>
            </a:endParaRPr>
          </a:p>
          <a:p>
            <a:pPr>
              <a:lnSpc>
                <a:spcPts val="4680"/>
              </a:lnSpc>
              <a:spcBef>
                <a:spcPct val="0"/>
              </a:spcBef>
            </a:pPr>
            <a:r>
              <a:rPr lang="en-US" sz="3342" dirty="0">
                <a:solidFill>
                  <a:srgbClr val="000000"/>
                </a:solidFill>
                <a:latin typeface="Muli"/>
                <a:ea typeface="Muli"/>
                <a:cs typeface="Muli"/>
                <a:sym typeface="Muli"/>
              </a:rPr>
              <a:t>4.1. </a:t>
            </a:r>
            <a:r>
              <a:rPr lang="en-US" sz="3342" dirty="0" err="1">
                <a:solidFill>
                  <a:srgbClr val="000000"/>
                </a:solidFill>
                <a:latin typeface="Muli"/>
                <a:ea typeface="Muli"/>
                <a:cs typeface="Muli"/>
                <a:sym typeface="Muli"/>
              </a:rPr>
              <a:t>Yêu</a:t>
            </a:r>
            <a:r>
              <a:rPr lang="en-US" sz="3342" dirty="0">
                <a:solidFill>
                  <a:srgbClr val="000000"/>
                </a:solidFill>
                <a:latin typeface="Muli"/>
                <a:ea typeface="Muli"/>
                <a:cs typeface="Muli"/>
                <a:sym typeface="Muli"/>
              </a:rPr>
              <a:t> </a:t>
            </a:r>
            <a:r>
              <a:rPr lang="en-US" sz="3342" dirty="0" err="1">
                <a:solidFill>
                  <a:srgbClr val="000000"/>
                </a:solidFill>
                <a:latin typeface="Muli"/>
                <a:ea typeface="Muli"/>
                <a:cs typeface="Muli"/>
                <a:sym typeface="Muli"/>
              </a:rPr>
              <a:t>cầu</a:t>
            </a:r>
            <a:r>
              <a:rPr lang="en-US" sz="3342" dirty="0">
                <a:solidFill>
                  <a:srgbClr val="000000"/>
                </a:solidFill>
                <a:latin typeface="Muli"/>
                <a:ea typeface="Muli"/>
                <a:cs typeface="Muli"/>
                <a:sym typeface="Muli"/>
              </a:rPr>
              <a:t> </a:t>
            </a:r>
            <a:r>
              <a:rPr lang="en-US" sz="3342" dirty="0" err="1">
                <a:solidFill>
                  <a:srgbClr val="000000"/>
                </a:solidFill>
                <a:latin typeface="Muli"/>
                <a:ea typeface="Muli"/>
                <a:cs typeface="Muli"/>
                <a:sym typeface="Muli"/>
              </a:rPr>
              <a:t>chức</a:t>
            </a:r>
            <a:r>
              <a:rPr lang="en-US" sz="3342" dirty="0">
                <a:solidFill>
                  <a:srgbClr val="000000"/>
                </a:solidFill>
                <a:latin typeface="Muli"/>
                <a:ea typeface="Muli"/>
                <a:cs typeface="Muli"/>
                <a:sym typeface="Muli"/>
              </a:rPr>
              <a:t> </a:t>
            </a:r>
            <a:r>
              <a:rPr lang="en-US" sz="3342" dirty="0" err="1">
                <a:solidFill>
                  <a:srgbClr val="000000"/>
                </a:solidFill>
                <a:latin typeface="Muli"/>
                <a:ea typeface="Muli"/>
                <a:cs typeface="Muli"/>
                <a:sym typeface="Muli"/>
              </a:rPr>
              <a:t>năng</a:t>
            </a:r>
            <a:r>
              <a:rPr lang="en-US" sz="3342" dirty="0">
                <a:solidFill>
                  <a:srgbClr val="000000"/>
                </a:solidFill>
                <a:latin typeface="Muli"/>
                <a:ea typeface="Muli"/>
                <a:cs typeface="Muli"/>
                <a:sym typeface="Muli"/>
              </a:rPr>
              <a:t>:</a:t>
            </a:r>
          </a:p>
          <a:p>
            <a:pPr>
              <a:lnSpc>
                <a:spcPts val="4680"/>
              </a:lnSpc>
              <a:spcBef>
                <a:spcPct val="0"/>
              </a:spcBef>
            </a:pPr>
            <a:r>
              <a:rPr lang="en-US" sz="2800" dirty="0">
                <a:solidFill>
                  <a:srgbClr val="000000"/>
                </a:solidFill>
                <a:latin typeface="Muli"/>
                <a:ea typeface="Muli"/>
                <a:cs typeface="Muli"/>
                <a:sym typeface="Muli"/>
              </a:rPr>
              <a:t> Website du </a:t>
            </a:r>
            <a:r>
              <a:rPr lang="en-US" sz="2800" dirty="0" err="1">
                <a:solidFill>
                  <a:srgbClr val="000000"/>
                </a:solidFill>
                <a:latin typeface="Muli"/>
                <a:ea typeface="Muli"/>
                <a:cs typeface="Muli"/>
                <a:sym typeface="Muli"/>
              </a:rPr>
              <a:t>lịch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a:t>
            </a:r>
            <a:r>
              <a:rPr lang="en-US" sz="2800" dirty="0" err="1">
                <a:solidFill>
                  <a:srgbClr val="000000"/>
                </a:solidFill>
                <a:latin typeface="Muli"/>
                <a:ea typeface="Muli"/>
                <a:cs typeface="Muli"/>
                <a:sym typeface="Muli"/>
              </a:rPr>
              <a:t>cần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cung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cấp</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các</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tính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năng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cơ</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bản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sau</a:t>
            </a:r>
            <a:r>
              <a:rPr lang="en-US" sz="2800" dirty="0">
                <a:solidFill>
                  <a:srgbClr val="000000"/>
                </a:solidFill>
                <a:latin typeface="Muli"/>
                <a:ea typeface="Muli"/>
                <a:cs typeface="Muli"/>
                <a:sym typeface="Muli"/>
              </a:rPr>
              <a:t>:</a:t>
            </a:r>
          </a:p>
          <a:p>
            <a:pPr>
              <a:lnSpc>
                <a:spcPts val="4680"/>
              </a:lnSpc>
              <a:spcBef>
                <a:spcPct val="0"/>
              </a:spcBef>
            </a:pPr>
            <a:r>
              <a:rPr lang="en-US" sz="2800" dirty="0">
                <a:solidFill>
                  <a:srgbClr val="000000"/>
                </a:solidFill>
                <a:latin typeface="Muli"/>
                <a:ea typeface="Muli"/>
                <a:cs typeface="Muli"/>
                <a:sym typeface="Muli"/>
              </a:rPr>
              <a:t>- Trang </a:t>
            </a:r>
            <a:r>
              <a:rPr lang="en-US" sz="2800" dirty="0" err="1">
                <a:solidFill>
                  <a:srgbClr val="000000"/>
                </a:solidFill>
                <a:latin typeface="Muli"/>
                <a:ea typeface="Muli"/>
                <a:cs typeface="Muli"/>
                <a:sym typeface="Muli"/>
              </a:rPr>
              <a:t>chủ</a:t>
            </a:r>
            <a:r>
              <a:rPr lang="en-US" sz="2800" dirty="0">
                <a:solidFill>
                  <a:srgbClr val="000000"/>
                </a:solidFill>
                <a:latin typeface="Muli"/>
                <a:ea typeface="Muli"/>
                <a:cs typeface="Muli"/>
                <a:sym typeface="Muli"/>
              </a:rPr>
              <a:t> (Home): </a:t>
            </a:r>
            <a:r>
              <a:rPr lang="en-US" sz="2800" dirty="0" err="1">
                <a:solidFill>
                  <a:srgbClr val="000000"/>
                </a:solidFill>
                <a:latin typeface="Muli"/>
                <a:ea typeface="Muli"/>
                <a:cs typeface="Muli"/>
                <a:sym typeface="Muli"/>
              </a:rPr>
              <a:t>Trình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bày</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tổng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quan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về</a:t>
            </a:r>
            <a:r>
              <a:rPr lang="en-US" sz="2800" dirty="0">
                <a:solidFill>
                  <a:srgbClr val="000000"/>
                </a:solidFill>
                <a:latin typeface="Muli"/>
                <a:ea typeface="Muli"/>
                <a:cs typeface="Muli"/>
                <a:sym typeface="Muli"/>
              </a:rPr>
              <a:t> di </a:t>
            </a:r>
            <a:r>
              <a:rPr lang="en-US" sz="2800" dirty="0" err="1">
                <a:solidFill>
                  <a:srgbClr val="000000"/>
                </a:solidFill>
                <a:latin typeface="Muli"/>
                <a:ea typeface="Muli"/>
                <a:cs typeface="Muli"/>
                <a:sym typeface="Muli"/>
              </a:rPr>
              <a:t>sản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Hạ</a:t>
            </a:r>
            <a:r>
              <a:rPr lang="en-US" sz="2800" dirty="0">
                <a:solidFill>
                  <a:srgbClr val="000000"/>
                </a:solidFill>
                <a:latin typeface="Muli"/>
                <a:ea typeface="Muli"/>
                <a:cs typeface="Muli"/>
                <a:sym typeface="Muli"/>
              </a:rPr>
              <a:t> Long, </a:t>
            </a:r>
            <a:r>
              <a:rPr lang="en-US" sz="2800" dirty="0" err="1">
                <a:solidFill>
                  <a:srgbClr val="000000"/>
                </a:solidFill>
                <a:latin typeface="Muli"/>
                <a:ea typeface="Muli"/>
                <a:cs typeface="Muli"/>
                <a:sym typeface="Muli"/>
              </a:rPr>
              <a:t>lịch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sử</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hình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thành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danh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sách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cảnh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quan</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chính</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Hòn</a:t>
            </a:r>
            <a:r>
              <a:rPr lang="en-US" sz="2800" dirty="0">
                <a:solidFill>
                  <a:srgbClr val="000000"/>
                </a:solidFill>
                <a:latin typeface="Muli"/>
                <a:ea typeface="Muli"/>
                <a:cs typeface="Muli"/>
                <a:sym typeface="Muli"/>
              </a:rPr>
              <a:t> Gai, </a:t>
            </a:r>
            <a:r>
              <a:rPr lang="en-US" sz="2800" dirty="0" err="1">
                <a:solidFill>
                  <a:srgbClr val="000000"/>
                </a:solidFill>
                <a:latin typeface="Muli"/>
                <a:ea typeface="Muli"/>
                <a:cs typeface="Muli"/>
                <a:sym typeface="Muli"/>
              </a:rPr>
              <a:t>đảo</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Titop</a:t>
            </a:r>
            <a:r>
              <a:rPr lang="en-US" sz="2800" dirty="0">
                <a:solidFill>
                  <a:srgbClr val="000000"/>
                </a:solidFill>
                <a:latin typeface="Muli"/>
                <a:ea typeface="Muli"/>
                <a:cs typeface="Muli"/>
                <a:sym typeface="Muli"/>
              </a:rPr>
              <a:t>, hang </a:t>
            </a:r>
            <a:r>
              <a:rPr lang="en-US" sz="2800" dirty="0" err="1">
                <a:solidFill>
                  <a:srgbClr val="000000"/>
                </a:solidFill>
                <a:latin typeface="Muli"/>
                <a:ea typeface="Muli"/>
                <a:cs typeface="Muli"/>
                <a:sym typeface="Muli"/>
              </a:rPr>
              <a:t>Sửng</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Sốt</a:t>
            </a:r>
            <a:r>
              <a:rPr lang="en-US" sz="2800" dirty="0">
                <a:solidFill>
                  <a:srgbClr val="000000"/>
                </a:solidFill>
                <a:latin typeface="Muli"/>
                <a:ea typeface="Muli"/>
                <a:cs typeface="Muli"/>
                <a:sym typeface="Muli"/>
              </a:rPr>
              <a:t>, v.v.) </a:t>
            </a:r>
            <a:r>
              <a:rPr lang="en-US" sz="2800" dirty="0" err="1">
                <a:solidFill>
                  <a:srgbClr val="000000"/>
                </a:solidFill>
                <a:latin typeface="Muli"/>
                <a:ea typeface="Muli"/>
                <a:cs typeface="Muli"/>
                <a:sym typeface="Muli"/>
              </a:rPr>
              <a:t>và</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giới</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thiệu</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về</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một</a:t>
            </a:r>
            <a:r>
              <a:rPr lang="en-US" sz="2800" dirty="0">
                <a:solidFill>
                  <a:srgbClr val="000000"/>
                </a:solidFill>
                <a:latin typeface="Muli"/>
                <a:ea typeface="Muli"/>
                <a:cs typeface="Muli"/>
                <a:sym typeface="Muli"/>
              </a:rPr>
              <a:t> </a:t>
            </a:r>
            <a:r>
              <a:rPr lang="en-US" sz="2800" dirty="0" err="1">
                <a:solidFill>
                  <a:srgbClr val="000000"/>
                </a:solidFill>
                <a:latin typeface="Muli"/>
                <a:ea typeface="Muli"/>
                <a:cs typeface="Muli"/>
                <a:sym typeface="Muli"/>
              </a:rPr>
              <a:t>số</a:t>
            </a:r>
            <a:r>
              <a:rPr lang="en-US" sz="2800" dirty="0">
                <a:solidFill>
                  <a:srgbClr val="000000"/>
                </a:solidFill>
                <a:latin typeface="Muli"/>
                <a:ea typeface="Muli"/>
                <a:cs typeface="Muli"/>
                <a:sym typeface="Muli"/>
              </a:rPr>
              <a:t> tour du </a:t>
            </a:r>
            <a:r>
              <a:rPr lang="en-US" sz="2800" dirty="0" err="1">
                <a:solidFill>
                  <a:srgbClr val="000000"/>
                </a:solidFill>
                <a:latin typeface="Muli"/>
                <a:ea typeface="Muli"/>
                <a:cs typeface="Muli"/>
                <a:sym typeface="Muli"/>
              </a:rPr>
              <a:t>thuyền</a:t>
            </a:r>
            <a:r>
              <a:rPr lang="en-US" sz="2800" dirty="0">
                <a:solidFill>
                  <a:srgbClr val="000000"/>
                </a:solidFill>
                <a:latin typeface="Muli"/>
                <a:ea typeface="Muli"/>
                <a:cs typeface="Muli"/>
                <a:sym typeface="Muli"/>
              </a:rPr>
              <a:t>. </a:t>
            </a:r>
          </a:p>
          <a:p>
            <a:pPr algn="ctr">
              <a:lnSpc>
                <a:spcPts val="4680"/>
              </a:lnSpc>
              <a:spcBef>
                <a:spcPct val="0"/>
              </a:spcBef>
            </a:pPr>
            <a:endParaRPr lang="en-US" sz="3342" dirty="0">
              <a:solidFill>
                <a:srgbClr val="000000"/>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6607" y="1947993"/>
            <a:ext cx="18574607" cy="6391014"/>
          </a:xfrm>
          <a:custGeom>
            <a:avLst/>
            <a:gdLst/>
            <a:ahLst/>
            <a:cxnLst/>
            <a:rect l="l" t="t" r="r" b="b"/>
            <a:pathLst>
              <a:path w="18574607" h="6391014">
                <a:moveTo>
                  <a:pt x="0" y="0"/>
                </a:moveTo>
                <a:lnTo>
                  <a:pt x="18574607" y="0"/>
                </a:lnTo>
                <a:lnTo>
                  <a:pt x="18574607" y="6391014"/>
                </a:lnTo>
                <a:lnTo>
                  <a:pt x="0" y="6391014"/>
                </a:lnTo>
                <a:lnTo>
                  <a:pt x="0" y="0"/>
                </a:lnTo>
                <a:close/>
              </a:path>
            </a:pathLst>
          </a:custGeom>
          <a:blipFill>
            <a:blip r:embed="rId2"/>
            <a:stretch>
              <a:fillRect t="-4312" b="-431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4196</Words>
  <Application>Microsoft Office PowerPoint</Application>
  <PresentationFormat>Custom</PresentationFormat>
  <Paragraphs>102</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Muli Italics</vt:lpstr>
      <vt:lpstr>Noto Serif Display</vt:lpstr>
      <vt:lpstr>Muli</vt:lpstr>
      <vt:lpstr>Arial</vt:lpstr>
      <vt:lpstr>Muli Semi-Bold</vt:lpstr>
      <vt:lpstr>Muli Bold Italics</vt:lpstr>
      <vt:lpstr>Asap Medium</vt:lpstr>
      <vt:lpstr>Muli Bold</vt:lpstr>
      <vt:lpstr>Muli Semi-Bold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Hồng dạ quang Xanh dương Sáng Trắng Mô-đun Trừu tượng Nghiên cứu và Báo cáo Đề án Kinh doanh Bản thuyết trình Kinh doanh</dc:title>
  <dc:creator>Nguyen Nhat Long</dc:creator>
  <cp:lastModifiedBy>Nguyen Nhat Long</cp:lastModifiedBy>
  <cp:revision>2</cp:revision>
  <dcterms:created xsi:type="dcterms:W3CDTF">2006-08-16T00:00:00Z</dcterms:created>
  <dcterms:modified xsi:type="dcterms:W3CDTF">2025-05-06T09:15:45Z</dcterms:modified>
  <dc:identifier>DAGml03JVqI</dc:identifier>
</cp:coreProperties>
</file>